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Calibri"/>
        <a:ea typeface="微软雅黑"/>
      </a:defRPr>
    </a:lvl1pPr>
    <a:lvl2pPr marL="457200" lvl="1" algn="l" defTabSz="914400">
      <a:defRPr sz="1800" kern="1200">
        <a:solidFill>
          <a:schemeClr val="tx1"/>
        </a:solidFill>
        <a:latin typeface="Calibri"/>
        <a:ea typeface="微软雅黑"/>
      </a:defRPr>
    </a:lvl2pPr>
    <a:lvl3pPr marL="914400" lvl="2" algn="l" defTabSz="914400">
      <a:defRPr sz="1800" kern="1200">
        <a:solidFill>
          <a:schemeClr val="tx1"/>
        </a:solidFill>
        <a:latin typeface="Calibri"/>
        <a:ea typeface="微软雅黑"/>
      </a:defRPr>
    </a:lvl3pPr>
    <a:lvl4pPr marL="1371600" lvl="3" algn="l" defTabSz="914400">
      <a:defRPr sz="1800" kern="1200">
        <a:solidFill>
          <a:schemeClr val="tx1"/>
        </a:solidFill>
        <a:latin typeface="Calibri"/>
        <a:ea typeface="微软雅黑"/>
      </a:defRPr>
    </a:lvl4pPr>
    <a:lvl5pPr marL="1828800" lvl="4" algn="l" defTabSz="914400">
      <a:defRPr sz="1800" kern="1200">
        <a:solidFill>
          <a:schemeClr val="tx1"/>
        </a:solidFill>
        <a:latin typeface="Calibri"/>
        <a:ea typeface="微软雅黑"/>
      </a:defRPr>
    </a:lvl5pPr>
    <a:lvl6pPr marL="2286000" lvl="5" algn="l" defTabSz="914400">
      <a:defRPr sz="1800" kern="1200">
        <a:solidFill>
          <a:schemeClr val="tx1"/>
        </a:solidFill>
        <a:latin typeface="Calibri"/>
        <a:ea typeface="微软雅黑"/>
      </a:defRPr>
    </a:lvl6pPr>
    <a:lvl7pPr marL="2743200" lvl="6" algn="l" defTabSz="914400">
      <a:defRPr sz="1800" kern="1200">
        <a:solidFill>
          <a:schemeClr val="tx1"/>
        </a:solidFill>
        <a:latin typeface="Calibri"/>
        <a:ea typeface="微软雅黑"/>
      </a:defRPr>
    </a:lvl7pPr>
    <a:lvl8pPr marL="3200400" lvl="7" algn="l" defTabSz="914400">
      <a:defRPr sz="1800" kern="1200">
        <a:solidFill>
          <a:schemeClr val="tx1"/>
        </a:solidFill>
        <a:latin typeface="Calibri"/>
        <a:ea typeface="微软雅黑"/>
      </a:defRPr>
    </a:lvl8pPr>
    <a:lvl9pPr marL="3657600" lvl="8" algn="l" defTabSz="914400">
      <a:defRPr sz="1800" kern="1200">
        <a:solidFill>
          <a:schemeClr val="tx1"/>
        </a:solidFill>
        <a:latin typeface="Calibri"/>
        <a:ea typeface="微软雅黑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6672"/>
    <a:srgbClr val="F2C08E"/>
    <a:srgbClr val="534544"/>
    <a:srgbClr val="D28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2020/12/30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2711824" cy="764428"/>
          </a:xfrm>
        </p:spPr>
        <p:txBody>
          <a:bodyPr>
            <a:normAutofit/>
          </a:bodyPr>
          <a:lstStyle>
            <a:lvl1pPr lvl="0">
              <a:defRPr sz="2400"/>
            </a:lvl1pPr>
          </a:lstStyle>
          <a:p>
            <a:r>
              <a:rPr lang="zh-CN"/>
              <a:t>单击此处添加标题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 rotWithShape="1">
          <a:blip r:embed="rId2"/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 rotWithShape="1">
          <a:blip r:embed="rId2"/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435082" y="-1"/>
            <a:ext cx="2806446" cy="2419351"/>
            <a:chOff x="4038600" y="-1"/>
            <a:chExt cx="3292602" cy="2838451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34105" y="-1"/>
            <a:ext cx="2806446" cy="2419351"/>
            <a:chOff x="4038600" y="-1"/>
            <a:chExt cx="3292602" cy="2838451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38600" y="-1"/>
            <a:ext cx="3676650" cy="3169527"/>
            <a:chOff x="4038600" y="-1"/>
            <a:chExt cx="3292602" cy="2838451"/>
          </a:xfrm>
        </p:grpSpPr>
        <p:sp>
          <p:nvSpPr>
            <p:cNvPr id="17" name="等腰三角形 16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11" name="直接连接符 10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12" name="直接连接符 11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13" name="直接连接符 12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sp>
        <p:nvSpPr>
          <p:cNvPr id="14" name="流程图: 手动输入 13"/>
          <p:cNvSpPr/>
          <p:nvPr/>
        </p:nvSpPr>
        <p:spPr>
          <a:xfrm rot="5400000">
            <a:off x="952500" y="1047750"/>
            <a:ext cx="4857750" cy="6762750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181600" y="2000249"/>
            <a:ext cx="1384300" cy="4927601"/>
          </a:xfrm>
          <a:prstGeom prst="line">
            <a:avLst/>
          </a:prstGeom>
          <a:ln w="101600">
            <a:solidFill>
              <a:srgbClr val="D28C79"/>
            </a:solidFill>
            <a:prstDash val="solid"/>
            <a:miter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7" name="直接连接符 6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8" name="直接连接符 7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9" name="直接连接符 8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762250"/>
            <a:ext cx="12192000" cy="2990849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7" name="直接连接符 6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8" name="直接连接符 7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9" name="直接连接符 8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09585"/>
            <a:r>
              <a:rPr lang="zh-CN" sz="1333">
                <a:solidFill>
                  <a:srgbClr val="000000">
                    <a:lumMod val="75000"/>
                    <a:lumOff val="25000"/>
                  </a:srgbClr>
                </a:solidFill>
              </a:rPr>
              <a:t>点击</a:t>
            </a:r>
            <a:r>
              <a:rPr lang="en-US" sz="1333">
                <a:solidFill>
                  <a:srgbClr val="000000">
                    <a:lumMod val="75000"/>
                    <a:lumOff val="25000"/>
                  </a:srgbClr>
                </a:solidFill>
              </a:rPr>
              <a:t>Logo</a:t>
            </a:r>
            <a:r>
              <a:rPr lang="zh-CN" sz="1333">
                <a:solidFill>
                  <a:srgbClr val="000000">
                    <a:lumMod val="75000"/>
                    <a:lumOff val="25000"/>
                  </a:srgbClr>
                </a:solidFill>
              </a:rPr>
              <a:t>获取更多优质模板（放映模式）</a:t>
            </a:r>
          </a:p>
        </p:txBody>
      </p:sp>
      <p:pic>
        <p:nvPicPr>
          <p:cNvPr id="3" name="图片 2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4409441" y="2657355"/>
            <a:ext cx="3048000" cy="4023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Calibri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Calibri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Calibri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Calibri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Calibri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Calibri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Calibri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Calibri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Calibri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Calibri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Calibri"/>
          <a:ea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slideLayout" Target="../slideLayouts/slideLayout9.xml"/><Relationship Id="rId18" Type="http://schemas.openxmlformats.org/officeDocument/2006/relationships/image" Target="../media/image29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openxmlformats.org/officeDocument/2006/relationships/image" Target="../media/image28.png"/><Relationship Id="rId2" Type="http://schemas.openxmlformats.org/officeDocument/2006/relationships/audio" Target="../media/media1.mp3"/><Relationship Id="rId16" Type="http://schemas.openxmlformats.org/officeDocument/2006/relationships/image" Target="../media/image27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5" Type="http://schemas.openxmlformats.org/officeDocument/2006/relationships/image" Target="../media/image26.png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1358"/>
            <a:ext cx="12223464" cy="68700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694152">
            <a:off x="4115694" y="1440335"/>
            <a:ext cx="3992076" cy="399207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2694152">
            <a:off x="4370140" y="1694780"/>
            <a:ext cx="3483185" cy="348318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51599" y="1911974"/>
            <a:ext cx="5920266" cy="2862318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</a:rPr>
              <a:t>Music</a:t>
            </a:r>
          </a:p>
          <a:p>
            <a:pPr algn="ctr"/>
            <a:r>
              <a:rPr lang="en-US" sz="6600" b="1">
                <a:solidFill>
                  <a:schemeClr val="bg1"/>
                </a:solidFill>
              </a:rPr>
              <a:t>Plagiarism</a:t>
            </a:r>
          </a:p>
          <a:p>
            <a:pPr algn="ctr"/>
            <a:endParaRPr lang="en-US" sz="2400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Gong Chen	He Tianyao	Liu Wenxuan</a:t>
            </a:r>
          </a:p>
        </p:txBody>
      </p:sp>
      <p:sp>
        <p:nvSpPr>
          <p:cNvPr id="9" name="矩形 8"/>
          <p:cNvSpPr/>
          <p:nvPr/>
        </p:nvSpPr>
        <p:spPr>
          <a:xfrm>
            <a:off x="3288912" y="1866900"/>
            <a:ext cx="5645640" cy="3181350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96636" y="2321932"/>
            <a:ext cx="5048250" cy="2819400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7" name="直接连接符 6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8" name="直接连接符 7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9" name="直接连接符 8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sp>
        <p:nvSpPr>
          <p:cNvPr id="10" name="矩形 9"/>
          <p:cNvSpPr/>
          <p:nvPr/>
        </p:nvSpPr>
        <p:spPr>
          <a:xfrm>
            <a:off x="3371850" y="307153"/>
            <a:ext cx="5048250" cy="51949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>
                <a:latin typeface="Century Gothic"/>
                <a:ea typeface="微软雅黑"/>
              </a:rPr>
              <a:t>Edit distance on Symbolic notes</a:t>
            </a:r>
          </a:p>
        </p:txBody>
      </p:sp>
      <p:sp>
        <p:nvSpPr>
          <p:cNvPr id="13" name="矩形 12"/>
          <p:cNvSpPr/>
          <p:nvPr/>
        </p:nvSpPr>
        <p:spPr>
          <a:xfrm>
            <a:off x="6925166" y="1539711"/>
            <a:ext cx="2590800" cy="641953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r>
              <a:rPr lang="en-US" sz="2800" b="1" dirty="0">
                <a:solidFill>
                  <a:schemeClr val="lt1"/>
                </a:solidFill>
                <a:latin typeface="微软雅黑"/>
                <a:ea typeface="微软雅黑"/>
              </a:rPr>
              <a:t>Advantages</a:t>
            </a:r>
            <a:endParaRPr lang="zh-CN" sz="2800" b="1" dirty="0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cxnSp>
        <p:nvCxnSpPr>
          <p:cNvPr id="18" name="肘形连接符 17"/>
          <p:cNvCxnSpPr/>
          <p:nvPr/>
        </p:nvCxnSpPr>
        <p:spPr>
          <a:xfrm rot="5400000">
            <a:off x="6945692" y="2332334"/>
            <a:ext cx="216000" cy="216000"/>
          </a:xfrm>
          <a:prstGeom prst="bentConnector3">
            <a:avLst>
              <a:gd name="adj1" fmla="val 0"/>
            </a:avLst>
          </a:prstGeom>
          <a:ln w="6350">
            <a:solidFill>
              <a:schemeClr val="tx1"/>
            </a:solidFill>
            <a:prstDash val="solid"/>
            <a:miter/>
          </a:ln>
        </p:spPr>
      </p:cxnSp>
      <p:sp>
        <p:nvSpPr>
          <p:cNvPr id="19" name="文本框 18"/>
          <p:cNvSpPr txBox="1"/>
          <p:nvPr/>
        </p:nvSpPr>
        <p:spPr>
          <a:xfrm>
            <a:off x="6994020" y="2394874"/>
            <a:ext cx="11860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800"/>
            <a:r>
              <a:rPr lang="en-US" b="1">
                <a:solidFill>
                  <a:srgbClr val="000000"/>
                </a:solidFill>
                <a:latin typeface="微软雅黑"/>
                <a:ea typeface="微软雅黑"/>
              </a:rPr>
              <a:t>Relevant</a:t>
            </a:r>
            <a:endParaRPr lang="zh-CN" b="1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cxnSp>
        <p:nvCxnSpPr>
          <p:cNvPr id="20" name="肘形连接符 19"/>
          <p:cNvCxnSpPr/>
          <p:nvPr/>
        </p:nvCxnSpPr>
        <p:spPr>
          <a:xfrm rot="5400000" flipH="1" flipV="1">
            <a:off x="8072050" y="2548206"/>
            <a:ext cx="216000" cy="216000"/>
          </a:xfrm>
          <a:prstGeom prst="bentConnector3">
            <a:avLst>
              <a:gd name="adj1" fmla="val 0"/>
            </a:avLst>
          </a:prstGeom>
          <a:ln w="6350">
            <a:solidFill>
              <a:schemeClr val="tx1"/>
            </a:solidFill>
            <a:prstDash val="solid"/>
            <a:miter/>
          </a:ln>
        </p:spPr>
      </p:cxnSp>
      <p:sp>
        <p:nvSpPr>
          <p:cNvPr id="21" name="文本框 20"/>
          <p:cNvSpPr txBox="1"/>
          <p:nvPr/>
        </p:nvSpPr>
        <p:spPr>
          <a:xfrm>
            <a:off x="6925166" y="2764206"/>
            <a:ext cx="4668958" cy="880435"/>
          </a:xfrm>
          <a:prstGeom prst="rect">
            <a:avLst/>
          </a:prstGeom>
          <a:noFill/>
        </p:spPr>
        <p:txBody>
          <a:bodyPr wrap="square"/>
          <a:lstStyle/>
          <a:p>
            <a:pPr>
              <a:lnSpc>
                <a:spcPct val="130000"/>
              </a:lnSpc>
            </a:pPr>
            <a:r>
              <a:rPr lang="en-US" sz="1600" b="1">
                <a:solidFill>
                  <a:srgbClr val="808080"/>
                </a:solidFill>
                <a:latin typeface="微软雅黑"/>
                <a:ea typeface="微软雅黑"/>
              </a:rPr>
              <a:t>With symbolic notes: </a:t>
            </a:r>
          </a:p>
          <a:p>
            <a:pPr>
              <a:lnSpc>
                <a:spcPct val="130000"/>
              </a:lnSpc>
            </a:pPr>
            <a:r>
              <a:rPr lang="en-US" sz="1600" b="1">
                <a:solidFill>
                  <a:srgbClr val="808080"/>
                </a:solidFill>
                <a:latin typeface="微软雅黑"/>
                <a:ea typeface="微软雅黑"/>
              </a:rPr>
              <a:t>Features: low-level  to high-level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1268414" y="2859541"/>
            <a:ext cx="4560886" cy="1744181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3"/>
          <a:stretch/>
        </p:blipFill>
        <p:spPr>
          <a:xfrm>
            <a:off x="6925166" y="4810135"/>
            <a:ext cx="3222855" cy="1285416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4"/>
          <a:stretch/>
        </p:blipFill>
        <p:spPr>
          <a:xfrm>
            <a:off x="6925166" y="3599986"/>
            <a:ext cx="3897940" cy="12101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34FDC90-7F82-4D27-9FFA-F8741ED7EC1D}"/>
              </a:ext>
            </a:extLst>
          </p:cNvPr>
          <p:cNvSpPr/>
          <p:nvPr/>
        </p:nvSpPr>
        <p:spPr>
          <a:xfrm>
            <a:off x="996636" y="2321932"/>
            <a:ext cx="5048250" cy="2819400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7" name="直接连接符 6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8" name="直接连接符 7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9" name="直接连接符 8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sp>
        <p:nvSpPr>
          <p:cNvPr id="10" name="矩形 9"/>
          <p:cNvSpPr/>
          <p:nvPr/>
        </p:nvSpPr>
        <p:spPr>
          <a:xfrm>
            <a:off x="3695990" y="305738"/>
            <a:ext cx="5048250" cy="51949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>
                <a:latin typeface="Century Gothic"/>
                <a:ea typeface="微软雅黑"/>
              </a:rPr>
              <a:t>Max-flow on Symbolic notes</a:t>
            </a:r>
          </a:p>
        </p:txBody>
      </p:sp>
      <p:cxnSp>
        <p:nvCxnSpPr>
          <p:cNvPr id="18" name="肘形连接符 17"/>
          <p:cNvCxnSpPr/>
          <p:nvPr/>
        </p:nvCxnSpPr>
        <p:spPr>
          <a:xfrm rot="5400000">
            <a:off x="7011679" y="2477248"/>
            <a:ext cx="216000" cy="216000"/>
          </a:xfrm>
          <a:prstGeom prst="bentConnector3">
            <a:avLst>
              <a:gd name="adj1" fmla="val 0"/>
            </a:avLst>
          </a:prstGeom>
          <a:ln w="6350">
            <a:solidFill>
              <a:schemeClr val="tx1"/>
            </a:solidFill>
            <a:prstDash val="solid"/>
            <a:miter/>
          </a:ln>
        </p:spPr>
      </p:cxnSp>
      <p:sp>
        <p:nvSpPr>
          <p:cNvPr id="19" name="文本框 18"/>
          <p:cNvSpPr txBox="1"/>
          <p:nvPr/>
        </p:nvSpPr>
        <p:spPr>
          <a:xfrm>
            <a:off x="7060007" y="2539788"/>
            <a:ext cx="2828595" cy="369332"/>
          </a:xfrm>
          <a:prstGeom prst="rect">
            <a:avLst/>
          </a:prstGeom>
          <a:noFill/>
        </p:spPr>
        <p:txBody>
          <a:bodyPr wrap="none"/>
          <a:lstStyle/>
          <a:p>
            <a:pPr defTabSz="685800"/>
            <a:r>
              <a:rPr lang="en-US" b="1">
                <a:solidFill>
                  <a:srgbClr val="000000"/>
                </a:solidFill>
                <a:latin typeface="微软雅黑"/>
                <a:ea typeface="微软雅黑"/>
              </a:rPr>
              <a:t>Accurate and “Avoid”</a:t>
            </a:r>
          </a:p>
        </p:txBody>
      </p:sp>
      <p:cxnSp>
        <p:nvCxnSpPr>
          <p:cNvPr id="20" name="肘形连接符 19"/>
          <p:cNvCxnSpPr/>
          <p:nvPr/>
        </p:nvCxnSpPr>
        <p:spPr>
          <a:xfrm rot="5400000" flipH="1" flipV="1">
            <a:off x="9672602" y="2751778"/>
            <a:ext cx="216000" cy="216000"/>
          </a:xfrm>
          <a:prstGeom prst="bentConnector3">
            <a:avLst>
              <a:gd name="adj1" fmla="val 0"/>
            </a:avLst>
          </a:prstGeom>
          <a:ln w="6350">
            <a:solidFill>
              <a:schemeClr val="tx1"/>
            </a:solidFill>
            <a:prstDash val="solid"/>
            <a:miter/>
          </a:ln>
        </p:spPr>
      </p:cxnSp>
      <p:sp>
        <p:nvSpPr>
          <p:cNvPr id="21" name="文本框 20"/>
          <p:cNvSpPr txBox="1"/>
          <p:nvPr/>
        </p:nvSpPr>
        <p:spPr>
          <a:xfrm>
            <a:off x="6927411" y="3193978"/>
            <a:ext cx="4668958" cy="1749390"/>
          </a:xfrm>
          <a:prstGeom prst="rect">
            <a:avLst/>
          </a:prstGeom>
          <a:noFill/>
        </p:spPr>
        <p:txBody>
          <a:bodyPr wrap="square"/>
          <a:lstStyle/>
          <a:p>
            <a:pPr>
              <a:lnSpc>
                <a:spcPct val="130000"/>
              </a:lnSpc>
            </a:pPr>
            <a:r>
              <a:rPr lang="en-US" sz="1600" b="1">
                <a:solidFill>
                  <a:srgbClr val="808080"/>
                </a:solidFill>
                <a:latin typeface="微软雅黑"/>
                <a:ea typeface="微软雅黑"/>
              </a:rPr>
              <a:t>Network Flow algorithm:</a:t>
            </a:r>
          </a:p>
          <a:p>
            <a:pPr>
              <a:lnSpc>
                <a:spcPct val="130000"/>
              </a:lnSpc>
            </a:pPr>
            <a:r>
              <a:rPr lang="en-US" sz="1600" b="1">
                <a:solidFill>
                  <a:srgbClr val="808080"/>
                </a:solidFill>
                <a:latin typeface="微软雅黑"/>
                <a:ea typeface="微软雅黑"/>
              </a:rPr>
              <a:t>① Accurately find similar paragraphs</a:t>
            </a:r>
          </a:p>
          <a:p>
            <a:pPr>
              <a:lnSpc>
                <a:spcPct val="130000"/>
              </a:lnSpc>
            </a:pPr>
            <a:r>
              <a:rPr lang="en-US" sz="1600" b="1">
                <a:solidFill>
                  <a:srgbClr val="808080"/>
                </a:solidFill>
                <a:latin typeface="微软雅黑"/>
                <a:ea typeface="微软雅黑"/>
              </a:rPr>
              <a:t>② Avoid the effect of shifting and swapping in the original song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1231919" y="2585248"/>
            <a:ext cx="4597381" cy="20952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520C219-95CE-449C-AD8C-D37730CC8CED}"/>
              </a:ext>
            </a:extLst>
          </p:cNvPr>
          <p:cNvSpPr/>
          <p:nvPr/>
        </p:nvSpPr>
        <p:spPr>
          <a:xfrm>
            <a:off x="6925166" y="1539711"/>
            <a:ext cx="2590800" cy="641953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r>
              <a:rPr lang="en-US" sz="2800" b="1" dirty="0">
                <a:solidFill>
                  <a:schemeClr val="lt1"/>
                </a:solidFill>
                <a:latin typeface="微软雅黑"/>
                <a:ea typeface="微软雅黑"/>
              </a:rPr>
              <a:t>Advantages</a:t>
            </a:r>
            <a:endParaRPr lang="zh-CN" sz="2800" b="1" dirty="0">
              <a:solidFill>
                <a:schemeClr val="lt1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270D6FD9-6F20-4D61-971C-DEE165799488}"/>
              </a:ext>
            </a:extLst>
          </p:cNvPr>
          <p:cNvSpPr/>
          <p:nvPr/>
        </p:nvSpPr>
        <p:spPr>
          <a:xfrm>
            <a:off x="1247050" y="1293778"/>
            <a:ext cx="9576278" cy="5025731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48" name="直接连接符 47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49" name="直接连接符 48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50" name="直接连接符 49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sp>
        <p:nvSpPr>
          <p:cNvPr id="51" name="矩形 50"/>
          <p:cNvSpPr/>
          <p:nvPr/>
        </p:nvSpPr>
        <p:spPr>
          <a:xfrm>
            <a:off x="3127376" y="296781"/>
            <a:ext cx="5584158" cy="51949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Century Gothic"/>
                <a:ea typeface="微软雅黑"/>
              </a:rPr>
              <a:t>Edit distance &amp; Max-flow Structure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7657B29-E7E7-4718-80BD-582F7BCEF29C}"/>
              </a:ext>
            </a:extLst>
          </p:cNvPr>
          <p:cNvGrpSpPr/>
          <p:nvPr/>
        </p:nvGrpSpPr>
        <p:grpSpPr>
          <a:xfrm>
            <a:off x="1574562" y="1545564"/>
            <a:ext cx="8878526" cy="4502702"/>
            <a:chOff x="1459719" y="1258581"/>
            <a:chExt cx="9228152" cy="4680013"/>
          </a:xfrm>
        </p:grpSpPr>
        <p:pic>
          <p:nvPicPr>
            <p:cNvPr id="4" name="图片 3"/>
            <p:cNvPicPr/>
            <p:nvPr/>
          </p:nvPicPr>
          <p:blipFill>
            <a:blip r:embed="rId3"/>
            <a:stretch/>
          </p:blipFill>
          <p:spPr>
            <a:xfrm>
              <a:off x="1751404" y="1258581"/>
              <a:ext cx="8689192" cy="103309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424051" y="1632728"/>
              <a:ext cx="2856610" cy="54483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10051" y="1517800"/>
              <a:ext cx="3773917" cy="78086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896100" y="1628362"/>
              <a:ext cx="3263900" cy="54483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12" name="直接连接符 11"/>
            <p:cNvCxnSpPr>
              <a:stCxn id="7" idx="2"/>
              <a:endCxn id="20" idx="0"/>
            </p:cNvCxnSpPr>
            <p:nvPr/>
          </p:nvCxnSpPr>
          <p:spPr>
            <a:xfrm>
              <a:off x="3852356" y="2177558"/>
              <a:ext cx="781272" cy="702095"/>
            </a:xfrm>
            <a:prstGeom prst="line">
              <a:avLst/>
            </a:prstGeom>
            <a:ln w="28575">
              <a:solidFill>
                <a:schemeClr val="accent1"/>
              </a:solidFill>
              <a:prstDash val="solid"/>
              <a:miter/>
            </a:ln>
          </p:spPr>
        </p:cxnSp>
        <p:cxnSp>
          <p:nvCxnSpPr>
            <p:cNvPr id="13" name="直接连接符 12"/>
            <p:cNvCxnSpPr>
              <a:stCxn id="8" idx="2"/>
              <a:endCxn id="21" idx="0"/>
            </p:cNvCxnSpPr>
            <p:nvPr/>
          </p:nvCxnSpPr>
          <p:spPr>
            <a:xfrm flipH="1">
              <a:off x="5877259" y="2298666"/>
              <a:ext cx="219751" cy="580987"/>
            </a:xfrm>
            <a:prstGeom prst="line">
              <a:avLst/>
            </a:prstGeom>
            <a:ln w="28575">
              <a:solidFill>
                <a:schemeClr val="accent1"/>
              </a:solidFill>
              <a:prstDash val="solid"/>
              <a:miter/>
            </a:ln>
          </p:spPr>
        </p:cxnSp>
        <p:cxnSp>
          <p:nvCxnSpPr>
            <p:cNvPr id="14" name="直接连接符 13"/>
            <p:cNvCxnSpPr>
              <a:stCxn id="10" idx="2"/>
              <a:endCxn id="24" idx="0"/>
            </p:cNvCxnSpPr>
            <p:nvPr/>
          </p:nvCxnSpPr>
          <p:spPr>
            <a:xfrm flipH="1">
              <a:off x="7120890" y="2173192"/>
              <a:ext cx="1407160" cy="706461"/>
            </a:xfrm>
            <a:prstGeom prst="line">
              <a:avLst/>
            </a:prstGeom>
            <a:ln w="28575">
              <a:solidFill>
                <a:schemeClr val="accent1"/>
              </a:solidFill>
              <a:prstDash val="solid"/>
              <a:miter/>
            </a:ln>
          </p:spPr>
        </p:cxnSp>
        <p:sp>
          <p:nvSpPr>
            <p:cNvPr id="20" name="椭圆 19"/>
            <p:cNvSpPr/>
            <p:nvPr/>
          </p:nvSpPr>
          <p:spPr>
            <a:xfrm>
              <a:off x="4408838" y="2879653"/>
              <a:ext cx="449580" cy="449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652469" y="2879653"/>
              <a:ext cx="449580" cy="449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896100" y="2879653"/>
              <a:ext cx="449580" cy="449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pic>
          <p:nvPicPr>
            <p:cNvPr id="33" name="图片 32"/>
            <p:cNvPicPr/>
            <p:nvPr/>
          </p:nvPicPr>
          <p:blipFill>
            <a:blip r:embed="rId3"/>
            <a:stretch/>
          </p:blipFill>
          <p:spPr>
            <a:xfrm>
              <a:off x="1751404" y="4905501"/>
              <a:ext cx="8689192" cy="1033093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2341679" y="5258762"/>
              <a:ext cx="2369819" cy="544830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932074" y="5154330"/>
              <a:ext cx="2938982" cy="75304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096000" y="5264638"/>
              <a:ext cx="2575560" cy="538954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38" name="直接连接符 37"/>
            <p:cNvCxnSpPr>
              <a:stCxn id="41" idx="4"/>
              <a:endCxn id="35" idx="0"/>
            </p:cNvCxnSpPr>
            <p:nvPr/>
          </p:nvCxnSpPr>
          <p:spPr>
            <a:xfrm flipH="1">
              <a:off x="3526589" y="4787866"/>
              <a:ext cx="453522" cy="470896"/>
            </a:xfrm>
            <a:prstGeom prst="line">
              <a:avLst/>
            </a:prstGeom>
            <a:ln w="28575">
              <a:solidFill>
                <a:srgbClr val="FFC000"/>
              </a:solidFill>
              <a:prstDash val="solid"/>
              <a:miter/>
            </a:ln>
          </p:spPr>
        </p:cxnSp>
        <p:cxnSp>
          <p:nvCxnSpPr>
            <p:cNvPr id="39" name="直接连接符 38"/>
            <p:cNvCxnSpPr>
              <a:stCxn id="42" idx="4"/>
              <a:endCxn id="36" idx="0"/>
            </p:cNvCxnSpPr>
            <p:nvPr/>
          </p:nvCxnSpPr>
          <p:spPr>
            <a:xfrm>
              <a:off x="5238744" y="4787866"/>
              <a:ext cx="162821" cy="366464"/>
            </a:xfrm>
            <a:prstGeom prst="line">
              <a:avLst/>
            </a:prstGeom>
            <a:ln w="28575">
              <a:solidFill>
                <a:srgbClr val="FFC000"/>
              </a:solidFill>
              <a:prstDash val="solid"/>
              <a:miter/>
            </a:ln>
          </p:spPr>
        </p:cxnSp>
        <p:cxnSp>
          <p:nvCxnSpPr>
            <p:cNvPr id="40" name="直接连接符 39"/>
            <p:cNvCxnSpPr>
              <a:stCxn id="43" idx="5"/>
              <a:endCxn id="37" idx="0"/>
            </p:cNvCxnSpPr>
            <p:nvPr/>
          </p:nvCxnSpPr>
          <p:spPr>
            <a:xfrm>
              <a:off x="6662621" y="4724660"/>
              <a:ext cx="721159" cy="539978"/>
            </a:xfrm>
            <a:prstGeom prst="line">
              <a:avLst/>
            </a:prstGeom>
            <a:ln w="28575">
              <a:solidFill>
                <a:srgbClr val="FFC000"/>
              </a:solidFill>
              <a:prstDash val="solid"/>
              <a:miter/>
            </a:ln>
          </p:spPr>
        </p:cxnSp>
        <p:sp>
          <p:nvSpPr>
            <p:cNvPr id="41" name="椭圆 40"/>
            <p:cNvSpPr/>
            <p:nvPr/>
          </p:nvSpPr>
          <p:spPr>
            <a:xfrm>
              <a:off x="3755321" y="4338286"/>
              <a:ext cx="449580" cy="4495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013954" y="4338286"/>
              <a:ext cx="449580" cy="4495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6278880" y="4340919"/>
              <a:ext cx="449580" cy="4495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67" name="直接连接符 66"/>
            <p:cNvCxnSpPr>
              <a:stCxn id="20" idx="4"/>
              <a:endCxn id="43" idx="0"/>
            </p:cNvCxnSpPr>
            <p:nvPr/>
          </p:nvCxnSpPr>
          <p:spPr>
            <a:xfrm>
              <a:off x="4633628" y="3329233"/>
              <a:ext cx="1870042" cy="1011686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70" name="直接连接符 69"/>
            <p:cNvCxnSpPr>
              <a:stCxn id="20" idx="4"/>
              <a:endCxn id="42" idx="0"/>
            </p:cNvCxnSpPr>
            <p:nvPr/>
          </p:nvCxnSpPr>
          <p:spPr>
            <a:xfrm>
              <a:off x="4633628" y="3329233"/>
              <a:ext cx="605116" cy="1009053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74" name="直接连接符 73"/>
            <p:cNvCxnSpPr>
              <a:stCxn id="20" idx="4"/>
              <a:endCxn id="41" idx="0"/>
            </p:cNvCxnSpPr>
            <p:nvPr/>
          </p:nvCxnSpPr>
          <p:spPr>
            <a:xfrm flipH="1">
              <a:off x="3980111" y="3329233"/>
              <a:ext cx="653517" cy="1009053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79" name="直接连接符 78"/>
            <p:cNvCxnSpPr>
              <a:stCxn id="21" idx="4"/>
              <a:endCxn id="43" idx="0"/>
            </p:cNvCxnSpPr>
            <p:nvPr/>
          </p:nvCxnSpPr>
          <p:spPr>
            <a:xfrm>
              <a:off x="5877259" y="3329233"/>
              <a:ext cx="626411" cy="1011686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82" name="直接连接符 81"/>
            <p:cNvCxnSpPr>
              <a:stCxn id="21" idx="4"/>
              <a:endCxn id="42" idx="0"/>
            </p:cNvCxnSpPr>
            <p:nvPr/>
          </p:nvCxnSpPr>
          <p:spPr>
            <a:xfrm flipH="1">
              <a:off x="5238744" y="3329233"/>
              <a:ext cx="638515" cy="1009053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85" name="直接连接符 84"/>
            <p:cNvCxnSpPr>
              <a:stCxn id="21" idx="4"/>
              <a:endCxn id="41" idx="0"/>
            </p:cNvCxnSpPr>
            <p:nvPr/>
          </p:nvCxnSpPr>
          <p:spPr>
            <a:xfrm flipH="1">
              <a:off x="3980111" y="3329233"/>
              <a:ext cx="1897148" cy="1009053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88" name="直接连接符 87"/>
            <p:cNvCxnSpPr>
              <a:stCxn id="24" idx="4"/>
              <a:endCxn id="43" idx="0"/>
            </p:cNvCxnSpPr>
            <p:nvPr/>
          </p:nvCxnSpPr>
          <p:spPr>
            <a:xfrm flipH="1">
              <a:off x="6503670" y="3329233"/>
              <a:ext cx="617220" cy="1011686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93" name="直接连接符 92"/>
            <p:cNvCxnSpPr>
              <a:stCxn id="24" idx="4"/>
              <a:endCxn id="41" idx="0"/>
            </p:cNvCxnSpPr>
            <p:nvPr/>
          </p:nvCxnSpPr>
          <p:spPr>
            <a:xfrm flipH="1">
              <a:off x="3980111" y="3329233"/>
              <a:ext cx="3140779" cy="1009053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96" name="直接连接符 95"/>
            <p:cNvCxnSpPr>
              <a:stCxn id="24" idx="4"/>
              <a:endCxn id="42" idx="0"/>
            </p:cNvCxnSpPr>
            <p:nvPr/>
          </p:nvCxnSpPr>
          <p:spPr>
            <a:xfrm flipH="1">
              <a:off x="5238744" y="3329233"/>
              <a:ext cx="1882146" cy="1009053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  <p:sp>
          <p:nvSpPr>
            <p:cNvPr id="105" name="文本框 104"/>
            <p:cNvSpPr txBox="1"/>
            <p:nvPr/>
          </p:nvSpPr>
          <p:spPr>
            <a:xfrm>
              <a:off x="8121463" y="3189811"/>
              <a:ext cx="2566408" cy="312650"/>
            </a:xfrm>
            <a:prstGeom prst="rect">
              <a:avLst/>
            </a:prstGeom>
            <a:blipFill>
              <a:blip r:embed="rId4"/>
              <a:stretch>
                <a:fillRect l="-950" b="-1923"/>
              </a:stretch>
            </a:blipFill>
          </p:spPr>
          <p:txBody>
            <a:bodyPr/>
            <a:lstStyle/>
            <a:p>
              <a:r>
                <a:rPr lang="zh-CN"/>
                <a:t> </a:t>
              </a:r>
            </a:p>
          </p:txBody>
        </p:sp>
        <p:cxnSp>
          <p:nvCxnSpPr>
            <p:cNvPr id="107" name="直接箭头连接符 106"/>
            <p:cNvCxnSpPr>
              <a:stCxn id="105" idx="1"/>
            </p:cNvCxnSpPr>
            <p:nvPr/>
          </p:nvCxnSpPr>
          <p:spPr>
            <a:xfrm flipH="1">
              <a:off x="7761327" y="3346136"/>
              <a:ext cx="360136" cy="0"/>
            </a:xfrm>
            <a:prstGeom prst="straightConnector1">
              <a:avLst/>
            </a:prstGeom>
            <a:ln w="28575">
              <a:solidFill>
                <a:schemeClr val="dk1"/>
              </a:solidFill>
              <a:prstDash val="solid"/>
              <a:miter/>
              <a:tailEnd type="triangle"/>
            </a:ln>
          </p:spPr>
        </p:cxnSp>
        <p:cxnSp>
          <p:nvCxnSpPr>
            <p:cNvPr id="111" name="直接箭头连接符 110"/>
            <p:cNvCxnSpPr/>
            <p:nvPr/>
          </p:nvCxnSpPr>
          <p:spPr>
            <a:xfrm>
              <a:off x="3764857" y="2879653"/>
              <a:ext cx="531586" cy="165485"/>
            </a:xfrm>
            <a:prstGeom prst="straightConnector1">
              <a:avLst/>
            </a:prstGeom>
            <a:ln w="28575">
              <a:solidFill>
                <a:schemeClr val="dk1"/>
              </a:solidFill>
              <a:prstDash val="solid"/>
              <a:miter/>
              <a:tailEnd type="triangle"/>
            </a:ln>
          </p:spPr>
        </p:cxnSp>
        <p:sp>
          <p:nvSpPr>
            <p:cNvPr id="114" name="文本框 113"/>
            <p:cNvSpPr txBox="1"/>
            <p:nvPr/>
          </p:nvSpPr>
          <p:spPr>
            <a:xfrm>
              <a:off x="1459719" y="2712585"/>
              <a:ext cx="2267479" cy="276999"/>
            </a:xfrm>
            <a:prstGeom prst="rect">
              <a:avLst/>
            </a:prstGeom>
            <a:blipFill>
              <a:blip r:embed="rId5"/>
              <a:stretch>
                <a:fillRect b="-6667"/>
              </a:stretch>
            </a:blipFill>
          </p:spPr>
          <p:txBody>
            <a:bodyPr/>
            <a:lstStyle/>
            <a:p>
              <a:r>
                <a:rPr lang="zh-CN"/>
                <a:t> </a:t>
              </a: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7981167" y="2439175"/>
              <a:ext cx="12989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Transfer to sequences</a:t>
              </a:r>
              <a:endParaRPr lang="zh-CN" sz="1400"/>
            </a:p>
          </p:txBody>
        </p:sp>
        <p:sp>
          <p:nvSpPr>
            <p:cNvPr id="71" name="椭圆 70"/>
            <p:cNvSpPr/>
            <p:nvPr/>
          </p:nvSpPr>
          <p:spPr>
            <a:xfrm>
              <a:off x="7518801" y="4334625"/>
              <a:ext cx="449580" cy="4495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7413246" y="5154330"/>
              <a:ext cx="2746754" cy="75304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77" name="直接连接符 76"/>
            <p:cNvCxnSpPr>
              <a:stCxn id="71" idx="5"/>
              <a:endCxn id="76" idx="0"/>
            </p:cNvCxnSpPr>
            <p:nvPr/>
          </p:nvCxnSpPr>
          <p:spPr>
            <a:xfrm>
              <a:off x="7902542" y="4718366"/>
              <a:ext cx="884081" cy="435964"/>
            </a:xfrm>
            <a:prstGeom prst="line">
              <a:avLst/>
            </a:prstGeom>
            <a:ln w="28575">
              <a:solidFill>
                <a:srgbClr val="FFC000"/>
              </a:solidFill>
              <a:prstDash val="solid"/>
              <a:miter/>
            </a:ln>
          </p:spPr>
        </p:cxnSp>
        <p:cxnSp>
          <p:nvCxnSpPr>
            <p:cNvPr id="81" name="直接连接符 80"/>
            <p:cNvCxnSpPr>
              <a:stCxn id="24" idx="4"/>
              <a:endCxn id="71" idx="0"/>
            </p:cNvCxnSpPr>
            <p:nvPr/>
          </p:nvCxnSpPr>
          <p:spPr>
            <a:xfrm>
              <a:off x="7120890" y="3329233"/>
              <a:ext cx="622701" cy="1005392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84" name="直接连接符 83"/>
            <p:cNvCxnSpPr>
              <a:stCxn id="21" idx="4"/>
              <a:endCxn id="71" idx="0"/>
            </p:cNvCxnSpPr>
            <p:nvPr/>
          </p:nvCxnSpPr>
          <p:spPr>
            <a:xfrm>
              <a:off x="5877259" y="3329233"/>
              <a:ext cx="1866332" cy="1005392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87" name="直接连接符 86"/>
            <p:cNvCxnSpPr>
              <a:stCxn id="71" idx="0"/>
              <a:endCxn id="20" idx="4"/>
            </p:cNvCxnSpPr>
            <p:nvPr/>
          </p:nvCxnSpPr>
          <p:spPr>
            <a:xfrm flipH="1" flipV="1">
              <a:off x="4633628" y="3329233"/>
              <a:ext cx="3109963" cy="1005392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miter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1358"/>
            <a:ext cx="12223464" cy="68700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22356" y="-609401"/>
            <a:ext cx="461010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0">
                <a:solidFill>
                  <a:schemeClr val="bg1"/>
                </a:solidFill>
              </a:rPr>
              <a:t>3</a:t>
            </a:r>
            <a:endParaRPr lang="zh-CN" sz="5000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1552" y="2739932"/>
            <a:ext cx="4772456" cy="8043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b="1">
                <a:solidFill>
                  <a:srgbClr val="FFFFFF"/>
                </a:solidFill>
                <a:latin typeface="Century Gothic"/>
                <a:ea typeface="微软雅黑"/>
              </a:rPr>
              <a:t>Experiment 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7029450" y="2686050"/>
            <a:ext cx="2266950" cy="22669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43200" y="2686050"/>
            <a:ext cx="2266950" cy="22669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sp>
        <p:nvSpPr>
          <p:cNvPr id="8" name="矩形 7"/>
          <p:cNvSpPr/>
          <p:nvPr/>
        </p:nvSpPr>
        <p:spPr>
          <a:xfrm>
            <a:off x="2743200" y="266220"/>
            <a:ext cx="6269684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>
                <a:latin typeface="Century Gothic"/>
                <a:ea typeface="微软雅黑"/>
              </a:rPr>
              <a:t>Introduction to Experiment and Data Set</a:t>
            </a:r>
          </a:p>
        </p:txBody>
      </p:sp>
      <p:sp>
        <p:nvSpPr>
          <p:cNvPr id="9" name="椭圆 8"/>
          <p:cNvSpPr/>
          <p:nvPr/>
        </p:nvSpPr>
        <p:spPr>
          <a:xfrm>
            <a:off x="4191000" y="1924050"/>
            <a:ext cx="3657600" cy="3657600"/>
          </a:xfrm>
          <a:prstGeom prst="ellipse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12434" y="2541807"/>
            <a:ext cx="3732108" cy="1959893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>
                <a:latin typeface="Century Gothic"/>
                <a:ea typeface="微软雅黑"/>
              </a:rPr>
              <a:t>Combine </a:t>
            </a:r>
          </a:p>
          <a:p>
            <a:pPr algn="ctr">
              <a:lnSpc>
                <a:spcPct val="130000"/>
              </a:lnSpc>
            </a:pPr>
            <a:r>
              <a:rPr lang="en-US" sz="2400" b="1">
                <a:latin typeface="Century Gothic"/>
                <a:ea typeface="微软雅黑"/>
              </a:rPr>
              <a:t>subjective experiments </a:t>
            </a:r>
          </a:p>
          <a:p>
            <a:pPr algn="ctr">
              <a:lnSpc>
                <a:spcPct val="130000"/>
              </a:lnSpc>
            </a:pPr>
            <a:r>
              <a:rPr lang="en-US" sz="2400" b="1">
                <a:latin typeface="Century Gothic"/>
                <a:ea typeface="微软雅黑"/>
              </a:rPr>
              <a:t>with </a:t>
            </a:r>
          </a:p>
          <a:p>
            <a:pPr algn="ctr">
              <a:lnSpc>
                <a:spcPct val="130000"/>
              </a:lnSpc>
            </a:pPr>
            <a:r>
              <a:rPr lang="en-US" sz="2400" b="1">
                <a:latin typeface="Century Gothic"/>
                <a:ea typeface="微软雅黑"/>
              </a:rPr>
              <a:t>objective experiments </a:t>
            </a:r>
          </a:p>
        </p:txBody>
      </p:sp>
      <p:sp>
        <p:nvSpPr>
          <p:cNvPr id="13" name="Freeform 5"/>
          <p:cNvSpPr/>
          <p:nvPr/>
        </p:nvSpPr>
        <p:spPr>
          <a:xfrm>
            <a:off x="3169226" y="3374620"/>
            <a:ext cx="797793" cy="756457"/>
          </a:xfrm>
          <a:custGeom>
            <a:avLst/>
            <a:gdLst/>
            <a:ahLst/>
            <a:cxnLst/>
            <a:rect l="0" t="0" r="r" b="b"/>
            <a:pathLst>
              <a:path w="797793" h="756457">
                <a:moveTo>
                  <a:pt x="797793" y="611779"/>
                </a:moveTo>
                <a:lnTo>
                  <a:pt x="797793" y="611779"/>
                </a:lnTo>
                <a:lnTo>
                  <a:pt x="797793" y="603512"/>
                </a:lnTo>
                <a:lnTo>
                  <a:pt x="795726" y="593178"/>
                </a:lnTo>
                <a:lnTo>
                  <a:pt x="791593" y="584911"/>
                </a:lnTo>
                <a:lnTo>
                  <a:pt x="787459" y="578710"/>
                </a:lnTo>
                <a:lnTo>
                  <a:pt x="781258" y="570443"/>
                </a:lnTo>
                <a:lnTo>
                  <a:pt x="775058" y="566309"/>
                </a:lnTo>
                <a:lnTo>
                  <a:pt x="766791" y="560109"/>
                </a:lnTo>
                <a:lnTo>
                  <a:pt x="758523" y="558042"/>
                </a:lnTo>
                <a:lnTo>
                  <a:pt x="516705" y="481570"/>
                </a:lnTo>
                <a:lnTo>
                  <a:pt x="516705" y="481570"/>
                </a:lnTo>
                <a:lnTo>
                  <a:pt x="535307" y="456768"/>
                </a:lnTo>
                <a:lnTo>
                  <a:pt x="551841" y="429899"/>
                </a:lnTo>
                <a:lnTo>
                  <a:pt x="566309" y="398897"/>
                </a:lnTo>
                <a:lnTo>
                  <a:pt x="578710" y="367894"/>
                </a:lnTo>
                <a:lnTo>
                  <a:pt x="589044" y="332758"/>
                </a:lnTo>
                <a:lnTo>
                  <a:pt x="595245" y="299689"/>
                </a:lnTo>
                <a:lnTo>
                  <a:pt x="599378" y="264553"/>
                </a:lnTo>
                <a:lnTo>
                  <a:pt x="601445" y="229417"/>
                </a:lnTo>
                <a:lnTo>
                  <a:pt x="601445" y="229417"/>
                </a:lnTo>
                <a:lnTo>
                  <a:pt x="599378" y="204615"/>
                </a:lnTo>
                <a:lnTo>
                  <a:pt x="597311" y="179814"/>
                </a:lnTo>
                <a:lnTo>
                  <a:pt x="593178" y="157079"/>
                </a:lnTo>
                <a:lnTo>
                  <a:pt x="586977" y="134343"/>
                </a:lnTo>
                <a:lnTo>
                  <a:pt x="578710" y="115742"/>
                </a:lnTo>
                <a:lnTo>
                  <a:pt x="570443" y="95074"/>
                </a:lnTo>
                <a:lnTo>
                  <a:pt x="558042" y="78539"/>
                </a:lnTo>
                <a:lnTo>
                  <a:pt x="545641" y="62005"/>
                </a:lnTo>
                <a:lnTo>
                  <a:pt x="533240" y="49604"/>
                </a:lnTo>
                <a:lnTo>
                  <a:pt x="516705" y="37203"/>
                </a:lnTo>
                <a:lnTo>
                  <a:pt x="500171" y="24802"/>
                </a:lnTo>
                <a:lnTo>
                  <a:pt x="481569" y="16535"/>
                </a:lnTo>
                <a:lnTo>
                  <a:pt x="462968" y="10334"/>
                </a:lnTo>
                <a:lnTo>
                  <a:pt x="442300" y="4134"/>
                </a:lnTo>
                <a:lnTo>
                  <a:pt x="421632" y="2067"/>
                </a:lnTo>
                <a:lnTo>
                  <a:pt x="398896" y="0"/>
                </a:lnTo>
                <a:lnTo>
                  <a:pt x="398896" y="0"/>
                </a:lnTo>
                <a:lnTo>
                  <a:pt x="376161" y="2067"/>
                </a:lnTo>
                <a:lnTo>
                  <a:pt x="355493" y="4134"/>
                </a:lnTo>
                <a:lnTo>
                  <a:pt x="334825" y="10334"/>
                </a:lnTo>
                <a:lnTo>
                  <a:pt x="316224" y="16535"/>
                </a:lnTo>
                <a:lnTo>
                  <a:pt x="297622" y="24802"/>
                </a:lnTo>
                <a:lnTo>
                  <a:pt x="281088" y="37203"/>
                </a:lnTo>
                <a:lnTo>
                  <a:pt x="266620" y="49604"/>
                </a:lnTo>
                <a:lnTo>
                  <a:pt x="252152" y="62005"/>
                </a:lnTo>
                <a:lnTo>
                  <a:pt x="239751" y="78539"/>
                </a:lnTo>
                <a:lnTo>
                  <a:pt x="229417" y="95074"/>
                </a:lnTo>
                <a:lnTo>
                  <a:pt x="219083" y="115742"/>
                </a:lnTo>
                <a:lnTo>
                  <a:pt x="210816" y="134343"/>
                </a:lnTo>
                <a:lnTo>
                  <a:pt x="204615" y="157079"/>
                </a:lnTo>
                <a:lnTo>
                  <a:pt x="200482" y="179814"/>
                </a:lnTo>
                <a:lnTo>
                  <a:pt x="198415" y="204615"/>
                </a:lnTo>
                <a:lnTo>
                  <a:pt x="196348" y="229417"/>
                </a:lnTo>
                <a:lnTo>
                  <a:pt x="196348" y="229417"/>
                </a:lnTo>
                <a:lnTo>
                  <a:pt x="198415" y="264553"/>
                </a:lnTo>
                <a:lnTo>
                  <a:pt x="202548" y="299689"/>
                </a:lnTo>
                <a:lnTo>
                  <a:pt x="210816" y="332758"/>
                </a:lnTo>
                <a:lnTo>
                  <a:pt x="219083" y="367894"/>
                </a:lnTo>
                <a:lnTo>
                  <a:pt x="231484" y="398897"/>
                </a:lnTo>
                <a:lnTo>
                  <a:pt x="245952" y="429899"/>
                </a:lnTo>
                <a:lnTo>
                  <a:pt x="262486" y="456768"/>
                </a:lnTo>
                <a:lnTo>
                  <a:pt x="281088" y="481570"/>
                </a:lnTo>
                <a:lnTo>
                  <a:pt x="39270" y="558042"/>
                </a:lnTo>
                <a:lnTo>
                  <a:pt x="39270" y="558042"/>
                </a:lnTo>
                <a:lnTo>
                  <a:pt x="31002" y="560109"/>
                </a:lnTo>
                <a:lnTo>
                  <a:pt x="22735" y="566309"/>
                </a:lnTo>
                <a:lnTo>
                  <a:pt x="16535" y="570443"/>
                </a:lnTo>
                <a:lnTo>
                  <a:pt x="10334" y="578710"/>
                </a:lnTo>
                <a:lnTo>
                  <a:pt x="6200" y="584911"/>
                </a:lnTo>
                <a:lnTo>
                  <a:pt x="2067" y="593178"/>
                </a:lnTo>
                <a:lnTo>
                  <a:pt x="0" y="603512"/>
                </a:lnTo>
                <a:lnTo>
                  <a:pt x="0" y="611779"/>
                </a:lnTo>
                <a:lnTo>
                  <a:pt x="0" y="698586"/>
                </a:lnTo>
                <a:lnTo>
                  <a:pt x="0" y="698586"/>
                </a:lnTo>
                <a:lnTo>
                  <a:pt x="0" y="710987"/>
                </a:lnTo>
                <a:lnTo>
                  <a:pt x="4134" y="721321"/>
                </a:lnTo>
                <a:lnTo>
                  <a:pt x="10334" y="731655"/>
                </a:lnTo>
                <a:lnTo>
                  <a:pt x="16535" y="739922"/>
                </a:lnTo>
                <a:lnTo>
                  <a:pt x="24802" y="746123"/>
                </a:lnTo>
                <a:lnTo>
                  <a:pt x="35136" y="752323"/>
                </a:lnTo>
                <a:lnTo>
                  <a:pt x="45470" y="754390"/>
                </a:lnTo>
                <a:lnTo>
                  <a:pt x="57871" y="756457"/>
                </a:lnTo>
                <a:lnTo>
                  <a:pt x="741989" y="756457"/>
                </a:lnTo>
                <a:lnTo>
                  <a:pt x="741989" y="756457"/>
                </a:lnTo>
                <a:lnTo>
                  <a:pt x="752323" y="754390"/>
                </a:lnTo>
                <a:lnTo>
                  <a:pt x="764724" y="752323"/>
                </a:lnTo>
                <a:lnTo>
                  <a:pt x="772991" y="746123"/>
                </a:lnTo>
                <a:lnTo>
                  <a:pt x="781258" y="739922"/>
                </a:lnTo>
                <a:lnTo>
                  <a:pt x="789526" y="731655"/>
                </a:lnTo>
                <a:lnTo>
                  <a:pt x="793659" y="721321"/>
                </a:lnTo>
                <a:lnTo>
                  <a:pt x="797793" y="710987"/>
                </a:lnTo>
                <a:lnTo>
                  <a:pt x="797793" y="698586"/>
                </a:lnTo>
                <a:lnTo>
                  <a:pt x="797793" y="698586"/>
                </a:lnTo>
                <a:lnTo>
                  <a:pt x="797793" y="61177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endParaRPr lang="zh-CN"/>
          </a:p>
        </p:txBody>
      </p:sp>
      <p:grpSp>
        <p:nvGrpSpPr>
          <p:cNvPr id="16" name="组合 15"/>
          <p:cNvGrpSpPr/>
          <p:nvPr/>
        </p:nvGrpSpPr>
        <p:grpSpPr>
          <a:xfrm>
            <a:off x="8094015" y="3521754"/>
            <a:ext cx="728369" cy="609323"/>
            <a:chOff x="6235762" y="3175631"/>
            <a:chExt cx="728369" cy="609323"/>
          </a:xfrm>
        </p:grpSpPr>
        <p:sp>
          <p:nvSpPr>
            <p:cNvPr id="14" name="Freeform 12"/>
            <p:cNvSpPr/>
            <p:nvPr/>
          </p:nvSpPr>
          <p:spPr>
            <a:xfrm>
              <a:off x="6235762" y="3175631"/>
              <a:ext cx="728369" cy="241223"/>
            </a:xfrm>
            <a:custGeom>
              <a:avLst/>
              <a:gdLst/>
              <a:ahLst/>
              <a:cxnLst/>
              <a:rect l="0" t="0" r="r" b="b"/>
              <a:pathLst>
                <a:path w="728369" h="241223">
                  <a:moveTo>
                    <a:pt x="491845" y="92417"/>
                  </a:moveTo>
                  <a:lnTo>
                    <a:pt x="491845" y="0"/>
                  </a:lnTo>
                  <a:lnTo>
                    <a:pt x="236524" y="0"/>
                  </a:lnTo>
                  <a:lnTo>
                    <a:pt x="236524" y="92417"/>
                  </a:lnTo>
                  <a:lnTo>
                    <a:pt x="0" y="92417"/>
                  </a:lnTo>
                  <a:lnTo>
                    <a:pt x="0" y="241223"/>
                  </a:lnTo>
                  <a:lnTo>
                    <a:pt x="728369" y="241223"/>
                  </a:lnTo>
                  <a:lnTo>
                    <a:pt x="728369" y="92417"/>
                  </a:lnTo>
                  <a:lnTo>
                    <a:pt x="491845" y="92417"/>
                  </a:lnTo>
                  <a:close/>
                  <a:moveTo>
                    <a:pt x="462084" y="90850"/>
                  </a:moveTo>
                  <a:lnTo>
                    <a:pt x="267852" y="90850"/>
                  </a:lnTo>
                  <a:lnTo>
                    <a:pt x="267852" y="25062"/>
                  </a:lnTo>
                  <a:lnTo>
                    <a:pt x="462084" y="25062"/>
                  </a:lnTo>
                  <a:lnTo>
                    <a:pt x="462084" y="9085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zh-CN"/>
            </a:p>
          </p:txBody>
        </p:sp>
        <p:sp>
          <p:nvSpPr>
            <p:cNvPr id="15" name="Freeform 13"/>
            <p:cNvSpPr/>
            <p:nvPr/>
          </p:nvSpPr>
          <p:spPr>
            <a:xfrm>
              <a:off x="6235762" y="3445049"/>
              <a:ext cx="728369" cy="339905"/>
            </a:xfrm>
            <a:custGeom>
              <a:avLst/>
              <a:gdLst/>
              <a:ahLst/>
              <a:cxnLst/>
              <a:rect l="0" t="0" r="r" b="b"/>
              <a:pathLst>
                <a:path w="728369" h="339905">
                  <a:moveTo>
                    <a:pt x="587394" y="68921"/>
                  </a:moveTo>
                  <a:lnTo>
                    <a:pt x="521606" y="68921"/>
                  </a:lnTo>
                  <a:lnTo>
                    <a:pt x="521606" y="0"/>
                  </a:lnTo>
                  <a:lnTo>
                    <a:pt x="200497" y="0"/>
                  </a:lnTo>
                  <a:lnTo>
                    <a:pt x="200497" y="68921"/>
                  </a:lnTo>
                  <a:lnTo>
                    <a:pt x="134709" y="68921"/>
                  </a:lnTo>
                  <a:lnTo>
                    <a:pt x="134709" y="0"/>
                  </a:lnTo>
                  <a:lnTo>
                    <a:pt x="0" y="0"/>
                  </a:lnTo>
                  <a:lnTo>
                    <a:pt x="0" y="339905"/>
                  </a:lnTo>
                  <a:lnTo>
                    <a:pt x="728369" y="339905"/>
                  </a:lnTo>
                  <a:lnTo>
                    <a:pt x="728369" y="0"/>
                  </a:lnTo>
                  <a:lnTo>
                    <a:pt x="587394" y="0"/>
                  </a:lnTo>
                  <a:lnTo>
                    <a:pt x="587394" y="6892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zh-CN"/>
            </a:p>
          </p:txBody>
        </p:sp>
      </p:grpSp>
      <p:sp>
        <p:nvSpPr>
          <p:cNvPr id="18" name="矩形 17"/>
          <p:cNvSpPr/>
          <p:nvPr/>
        </p:nvSpPr>
        <p:spPr>
          <a:xfrm>
            <a:off x="185216" y="2996613"/>
            <a:ext cx="3058846" cy="153272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b="1">
                <a:latin typeface="Century Gothic"/>
                <a:ea typeface="微软雅黑"/>
              </a:rPr>
              <a:t>Subjective:</a:t>
            </a:r>
          </a:p>
          <a:p>
            <a:pPr algn="ctr">
              <a:lnSpc>
                <a:spcPct val="130000"/>
              </a:lnSpc>
            </a:pPr>
            <a:r>
              <a:rPr lang="en-US" b="1">
                <a:latin typeface="Century Gothic"/>
                <a:ea typeface="微软雅黑"/>
              </a:rPr>
              <a:t>Several case of music </a:t>
            </a:r>
          </a:p>
          <a:p>
            <a:pPr algn="ctr">
              <a:lnSpc>
                <a:spcPct val="130000"/>
              </a:lnSpc>
            </a:pPr>
            <a:r>
              <a:rPr lang="en-US" b="1">
                <a:latin typeface="Century Gothic"/>
                <a:ea typeface="微软雅黑"/>
              </a:rPr>
              <a:t>plagiarism of multiple</a:t>
            </a:r>
          </a:p>
          <a:p>
            <a:pPr algn="ctr">
              <a:lnSpc>
                <a:spcPct val="130000"/>
              </a:lnSpc>
            </a:pPr>
            <a:r>
              <a:rPr lang="en-US" b="1">
                <a:latin typeface="Century Gothic"/>
                <a:ea typeface="微软雅黑"/>
              </a:rPr>
              <a:t> songs judged by listeners</a:t>
            </a:r>
          </a:p>
        </p:txBody>
      </p:sp>
      <p:sp>
        <p:nvSpPr>
          <p:cNvPr id="20" name="矩形 19"/>
          <p:cNvSpPr/>
          <p:nvPr/>
        </p:nvSpPr>
        <p:spPr>
          <a:xfrm>
            <a:off x="9296400" y="2996614"/>
            <a:ext cx="2497795" cy="153272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b="1">
                <a:latin typeface="Century Gothic"/>
                <a:ea typeface="微软雅黑"/>
              </a:rPr>
              <a:t>Objective: </a:t>
            </a:r>
          </a:p>
          <a:p>
            <a:pPr algn="ctr">
              <a:lnSpc>
                <a:spcPct val="130000"/>
              </a:lnSpc>
            </a:pPr>
            <a:r>
              <a:rPr lang="en-US" b="1">
                <a:latin typeface="Century Gothic"/>
                <a:ea typeface="微软雅黑"/>
              </a:rPr>
              <a:t>17 cases of music </a:t>
            </a:r>
          </a:p>
          <a:p>
            <a:pPr algn="ctr">
              <a:lnSpc>
                <a:spcPct val="130000"/>
              </a:lnSpc>
            </a:pPr>
            <a:r>
              <a:rPr lang="en-US" b="1">
                <a:latin typeface="Century Gothic"/>
                <a:ea typeface="微软雅黑"/>
              </a:rPr>
              <a:t>plagiarism of single </a:t>
            </a:r>
          </a:p>
          <a:p>
            <a:pPr algn="ctr">
              <a:lnSpc>
                <a:spcPct val="130000"/>
              </a:lnSpc>
            </a:pPr>
            <a:r>
              <a:rPr lang="en-US" b="1">
                <a:latin typeface="Century Gothic"/>
                <a:ea typeface="微软雅黑"/>
              </a:rPr>
              <a:t>song judged by laws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/>
          <p:nvPr/>
        </p:nvPicPr>
        <p:blipFill>
          <a:blip r:embed="rId14"/>
          <a:stretch/>
        </p:blipFill>
        <p:spPr>
          <a:xfrm>
            <a:off x="6929982" y="3607306"/>
            <a:ext cx="4056290" cy="916872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15"/>
          <a:stretch/>
        </p:blipFill>
        <p:spPr>
          <a:xfrm>
            <a:off x="6929982" y="2025285"/>
            <a:ext cx="4094498" cy="865455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 rotWithShape="1">
          <a:blip r:embed="rId16"/>
          <a:srcRect b="24568"/>
          <a:stretch/>
        </p:blipFill>
        <p:spPr>
          <a:xfrm>
            <a:off x="321013" y="1271489"/>
            <a:ext cx="5019472" cy="5168217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2008995" y="1398313"/>
            <a:ext cx="1254045" cy="406541"/>
          </a:xfrm>
          <a:prstGeom prst="roundRect">
            <a:avLst/>
          </a:prstGeom>
          <a:solidFill>
            <a:srgbClr val="FF0000">
              <a:alpha val="3882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10" name="直接连接符 9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11" name="直接连接符 10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12" name="直接连接符 11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sp>
        <p:nvSpPr>
          <p:cNvPr id="13" name="矩形 12"/>
          <p:cNvSpPr/>
          <p:nvPr/>
        </p:nvSpPr>
        <p:spPr>
          <a:xfrm>
            <a:off x="2527787" y="285066"/>
            <a:ext cx="6542204" cy="51949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Century Gothic"/>
              </a:rPr>
              <a:t>One-to-many</a:t>
            </a:r>
            <a:r>
              <a:rPr lang="en-US" sz="2400" b="1" dirty="0">
                <a:latin typeface="Century Gothic"/>
                <a:ea typeface="微软雅黑"/>
              </a:rPr>
              <a:t> Similar Segment Detection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10682127" y="3690852"/>
            <a:ext cx="245335" cy="335607"/>
          </a:xfrm>
          <a:prstGeom prst="roundRect">
            <a:avLst/>
          </a:prstGeom>
          <a:solidFill>
            <a:srgbClr val="FFC000">
              <a:alpha val="3882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1" name="矩形: 圆角 8"/>
          <p:cNvSpPr/>
          <p:nvPr/>
        </p:nvSpPr>
        <p:spPr>
          <a:xfrm>
            <a:off x="10244071" y="2025285"/>
            <a:ext cx="742201" cy="335607"/>
          </a:xfrm>
          <a:prstGeom prst="roundRect">
            <a:avLst/>
          </a:prstGeom>
          <a:solidFill>
            <a:srgbClr val="FF0000">
              <a:alpha val="3882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2" name="矩形: 圆角 8"/>
          <p:cNvSpPr/>
          <p:nvPr/>
        </p:nvSpPr>
        <p:spPr>
          <a:xfrm>
            <a:off x="7110680" y="2510566"/>
            <a:ext cx="279864" cy="309922"/>
          </a:xfrm>
          <a:prstGeom prst="roundRect">
            <a:avLst/>
          </a:prstGeom>
          <a:solidFill>
            <a:srgbClr val="FF0000">
              <a:alpha val="3882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3" name="矩形: 圆角 16"/>
          <p:cNvSpPr/>
          <p:nvPr/>
        </p:nvSpPr>
        <p:spPr>
          <a:xfrm>
            <a:off x="1191993" y="2292767"/>
            <a:ext cx="1041582" cy="406540"/>
          </a:xfrm>
          <a:prstGeom prst="roundRect">
            <a:avLst/>
          </a:prstGeom>
          <a:solidFill>
            <a:srgbClr val="FFC000">
              <a:alpha val="3882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4" name="矩形: 圆角 16"/>
          <p:cNvSpPr/>
          <p:nvPr/>
        </p:nvSpPr>
        <p:spPr>
          <a:xfrm>
            <a:off x="7199014" y="4151492"/>
            <a:ext cx="874627" cy="335607"/>
          </a:xfrm>
          <a:prstGeom prst="roundRect">
            <a:avLst/>
          </a:prstGeom>
          <a:solidFill>
            <a:srgbClr val="FFC000">
              <a:alpha val="3882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5" name="图片 24"/>
          <p:cNvPicPr/>
          <p:nvPr/>
        </p:nvPicPr>
        <p:blipFill>
          <a:blip r:embed="rId17"/>
          <a:stretch/>
        </p:blipFill>
        <p:spPr>
          <a:xfrm>
            <a:off x="6929982" y="5396425"/>
            <a:ext cx="4056290" cy="892636"/>
          </a:xfrm>
          <a:prstGeom prst="rect">
            <a:avLst/>
          </a:prstGeom>
        </p:spPr>
      </p:pic>
      <p:sp>
        <p:nvSpPr>
          <p:cNvPr id="26" name="矩形: 圆角 16"/>
          <p:cNvSpPr/>
          <p:nvPr/>
        </p:nvSpPr>
        <p:spPr>
          <a:xfrm>
            <a:off x="4659549" y="4945079"/>
            <a:ext cx="680935" cy="406539"/>
          </a:xfrm>
          <a:prstGeom prst="roundRect">
            <a:avLst/>
          </a:prstGeom>
          <a:solidFill>
            <a:srgbClr val="4CC2EE">
              <a:alpha val="36863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7" name="矩形: 圆角 16"/>
          <p:cNvSpPr/>
          <p:nvPr/>
        </p:nvSpPr>
        <p:spPr>
          <a:xfrm>
            <a:off x="537345" y="5842743"/>
            <a:ext cx="714109" cy="406539"/>
          </a:xfrm>
          <a:prstGeom prst="roundRect">
            <a:avLst/>
          </a:prstGeom>
          <a:solidFill>
            <a:srgbClr val="4CC2EE">
              <a:alpha val="36863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8" name="矩形: 圆角 16"/>
          <p:cNvSpPr/>
          <p:nvPr/>
        </p:nvSpPr>
        <p:spPr>
          <a:xfrm>
            <a:off x="10053265" y="5483829"/>
            <a:ext cx="861497" cy="322764"/>
          </a:xfrm>
          <a:prstGeom prst="roundRect">
            <a:avLst/>
          </a:prstGeom>
          <a:solidFill>
            <a:srgbClr val="4CC2EE">
              <a:alpha val="36863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9" name="矩形: 圆角 16"/>
          <p:cNvSpPr/>
          <p:nvPr/>
        </p:nvSpPr>
        <p:spPr>
          <a:xfrm>
            <a:off x="7156708" y="5966296"/>
            <a:ext cx="182464" cy="258551"/>
          </a:xfrm>
          <a:prstGeom prst="roundRect">
            <a:avLst/>
          </a:prstGeom>
          <a:solidFill>
            <a:srgbClr val="4CC2EE">
              <a:alpha val="36863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0" name="矩形: 圆角 16"/>
          <p:cNvSpPr/>
          <p:nvPr/>
        </p:nvSpPr>
        <p:spPr>
          <a:xfrm>
            <a:off x="645014" y="1398313"/>
            <a:ext cx="1254045" cy="411663"/>
          </a:xfrm>
          <a:prstGeom prst="roundRect">
            <a:avLst/>
          </a:prstGeom>
          <a:solidFill>
            <a:srgbClr val="FFC000">
              <a:alpha val="3882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1" name="矩形: 圆角 8"/>
          <p:cNvSpPr/>
          <p:nvPr/>
        </p:nvSpPr>
        <p:spPr>
          <a:xfrm>
            <a:off x="2369053" y="2292767"/>
            <a:ext cx="1254045" cy="406540"/>
          </a:xfrm>
          <a:prstGeom prst="roundRect">
            <a:avLst/>
          </a:prstGeom>
          <a:solidFill>
            <a:srgbClr val="FF0000">
              <a:alpha val="3882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2" name="矩形: 圆角 16"/>
          <p:cNvSpPr/>
          <p:nvPr/>
        </p:nvSpPr>
        <p:spPr>
          <a:xfrm>
            <a:off x="514966" y="3162098"/>
            <a:ext cx="1254045" cy="406540"/>
          </a:xfrm>
          <a:prstGeom prst="roundRect">
            <a:avLst/>
          </a:prstGeom>
          <a:solidFill>
            <a:srgbClr val="4CC2EE">
              <a:alpha val="36863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3" name="矩形: 圆角 16"/>
          <p:cNvSpPr/>
          <p:nvPr/>
        </p:nvSpPr>
        <p:spPr>
          <a:xfrm>
            <a:off x="5068249" y="2292767"/>
            <a:ext cx="272235" cy="406540"/>
          </a:xfrm>
          <a:prstGeom prst="roundRect">
            <a:avLst/>
          </a:prstGeom>
          <a:solidFill>
            <a:srgbClr val="4CC2EE">
              <a:alpha val="36863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4" name="矩形: 圆角 8"/>
          <p:cNvSpPr/>
          <p:nvPr/>
        </p:nvSpPr>
        <p:spPr>
          <a:xfrm>
            <a:off x="5534267" y="2228076"/>
            <a:ext cx="1037127" cy="364172"/>
          </a:xfrm>
          <a:prstGeom prst="roundRect">
            <a:avLst/>
          </a:prstGeom>
          <a:solidFill>
            <a:srgbClr val="FF0000">
              <a:alpha val="3882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37008" y="2228076"/>
            <a:ext cx="831644" cy="37122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600"/>
              <a:t>s=1.0</a:t>
            </a:r>
          </a:p>
        </p:txBody>
      </p:sp>
      <p:sp>
        <p:nvSpPr>
          <p:cNvPr id="36" name="矩形: 圆角 16"/>
          <p:cNvSpPr/>
          <p:nvPr/>
        </p:nvSpPr>
        <p:spPr>
          <a:xfrm>
            <a:off x="5534267" y="3880132"/>
            <a:ext cx="1037127" cy="371220"/>
          </a:xfrm>
          <a:prstGeom prst="roundRect">
            <a:avLst/>
          </a:prstGeom>
          <a:solidFill>
            <a:srgbClr val="FFC000">
              <a:alpha val="38824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637008" y="3880132"/>
            <a:ext cx="831644" cy="37122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600"/>
              <a:t>s=0.5</a:t>
            </a:r>
          </a:p>
        </p:txBody>
      </p:sp>
      <p:sp>
        <p:nvSpPr>
          <p:cNvPr id="38" name="矩形: 圆角 16"/>
          <p:cNvSpPr/>
          <p:nvPr/>
        </p:nvSpPr>
        <p:spPr>
          <a:xfrm>
            <a:off x="5534267" y="5645211"/>
            <a:ext cx="1037127" cy="371220"/>
          </a:xfrm>
          <a:prstGeom prst="roundRect">
            <a:avLst/>
          </a:prstGeom>
          <a:solidFill>
            <a:srgbClr val="4CC2EE">
              <a:alpha val="36863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637008" y="5632630"/>
            <a:ext cx="831644" cy="37122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600"/>
              <a:t>s=0.2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375957" y="1542836"/>
            <a:ext cx="1123022" cy="35648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600" dirty="0">
                <a:latin typeface="Calibri"/>
                <a:ea typeface="Microsoft YaHei"/>
              </a:rPr>
              <a:t>烟花易冷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382307" y="3148080"/>
            <a:ext cx="1123022" cy="35648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600">
                <a:latin typeface="Calibri"/>
                <a:ea typeface="Microsoft YaHei"/>
              </a:rPr>
              <a:t>烟花易冷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073642" y="4932094"/>
            <a:ext cx="1649573" cy="35648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600">
                <a:latin typeface="Calibri"/>
                <a:ea typeface="Microsoft YaHei"/>
              </a:rPr>
              <a:t>山外小楼夜听雨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132888" y="6517656"/>
            <a:ext cx="2799708" cy="4445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200"/>
              <a:t>* s is normalized to [0,1]</a:t>
            </a:r>
          </a:p>
        </p:txBody>
      </p:sp>
      <p:pic>
        <p:nvPicPr>
          <p:cNvPr id="2" name="plag0-1">
            <a:hlinkClick r:id="" action="ppaction://media"/>
            <a:extLst>
              <a:ext uri="{FF2B5EF4-FFF2-40B4-BE49-F238E27FC236}">
                <a16:creationId xmlns:a16="http://schemas.microsoft.com/office/drawing/2014/main" id="{7DE86779-F757-481A-985A-C6CA03CDF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266842" y="1084525"/>
            <a:ext cx="231384" cy="231384"/>
          </a:xfrm>
          <a:prstGeom prst="rect">
            <a:avLst/>
          </a:prstGeom>
        </p:spPr>
      </p:pic>
      <p:pic>
        <p:nvPicPr>
          <p:cNvPr id="3" name="plag0-2">
            <a:hlinkClick r:id="" action="ppaction://media"/>
            <a:extLst>
              <a:ext uri="{FF2B5EF4-FFF2-40B4-BE49-F238E27FC236}">
                <a16:creationId xmlns:a16="http://schemas.microsoft.com/office/drawing/2014/main" id="{7D27522E-61C2-4E14-9B98-558D4E6D4F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245883" y="2249433"/>
            <a:ext cx="314852" cy="314852"/>
          </a:xfrm>
          <a:prstGeom prst="rect">
            <a:avLst/>
          </a:prstGeom>
        </p:spPr>
      </p:pic>
      <p:pic>
        <p:nvPicPr>
          <p:cNvPr id="4" name="plag1-1">
            <a:hlinkClick r:id="" action="ppaction://media"/>
            <a:extLst>
              <a:ext uri="{FF2B5EF4-FFF2-40B4-BE49-F238E27FC236}">
                <a16:creationId xmlns:a16="http://schemas.microsoft.com/office/drawing/2014/main" id="{DAECDBD7-E74F-483E-8839-1086BE2C14C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16732" y="1080819"/>
            <a:ext cx="244475" cy="244475"/>
          </a:xfrm>
          <a:prstGeom prst="rect">
            <a:avLst/>
          </a:prstGeom>
        </p:spPr>
      </p:pic>
      <p:pic>
        <p:nvPicPr>
          <p:cNvPr id="5" name="plag1-2">
            <a:hlinkClick r:id="" action="ppaction://media"/>
            <a:extLst>
              <a:ext uri="{FF2B5EF4-FFF2-40B4-BE49-F238E27FC236}">
                <a16:creationId xmlns:a16="http://schemas.microsoft.com/office/drawing/2014/main" id="{61D4B9A5-952C-4800-A556-A0BD0F093BA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214769" y="3904226"/>
            <a:ext cx="323032" cy="323032"/>
          </a:xfrm>
          <a:prstGeom prst="rect">
            <a:avLst/>
          </a:prstGeom>
        </p:spPr>
      </p:pic>
      <p:pic>
        <p:nvPicPr>
          <p:cNvPr id="8" name="plag2-2">
            <a:hlinkClick r:id="" action="ppaction://media"/>
            <a:extLst>
              <a:ext uri="{FF2B5EF4-FFF2-40B4-BE49-F238E27FC236}">
                <a16:creationId xmlns:a16="http://schemas.microsoft.com/office/drawing/2014/main" id="{5E66FA52-2FB2-4CD0-B03B-9A7890D4721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235376" y="5678893"/>
            <a:ext cx="302425" cy="302425"/>
          </a:xfrm>
          <a:prstGeom prst="rect">
            <a:avLst/>
          </a:prstGeom>
        </p:spPr>
      </p:pic>
      <p:pic>
        <p:nvPicPr>
          <p:cNvPr id="14" name="plag2-1">
            <a:hlinkClick r:id="" action="ppaction://media"/>
            <a:extLst>
              <a:ext uri="{FF2B5EF4-FFF2-40B4-BE49-F238E27FC236}">
                <a16:creationId xmlns:a16="http://schemas.microsoft.com/office/drawing/2014/main" id="{5344B6CD-BB88-4A15-A53E-36E5F0AA1A6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71527" y="2838542"/>
            <a:ext cx="245205" cy="245205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DB6395-06C4-4379-89F5-9B00AE397CB2}"/>
              </a:ext>
            </a:extLst>
          </p:cNvPr>
          <p:cNvSpPr txBox="1"/>
          <p:nvPr/>
        </p:nvSpPr>
        <p:spPr>
          <a:xfrm>
            <a:off x="207362" y="784085"/>
            <a:ext cx="1123022" cy="35648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600" dirty="0">
                <a:latin typeface="Calibri"/>
                <a:ea typeface="Microsoft YaHei"/>
              </a:rPr>
              <a:t>离人愁</a:t>
            </a:r>
            <a:endParaRPr lang="zh-CN" sz="1600" dirty="0">
              <a:latin typeface="Calibri"/>
              <a:ea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6726" y="245222"/>
            <a:ext cx="2875654" cy="764428"/>
          </a:xfrm>
        </p:spPr>
        <p:txBody>
          <a:bodyPr>
            <a:normAutofit/>
          </a:bodyPr>
          <a:lstStyle/>
          <a:p>
            <a:r>
              <a:rPr lang="en-US" b="1">
                <a:latin typeface="Century Gothic"/>
              </a:rPr>
              <a:t>Experiment Result</a:t>
            </a:r>
            <a:endParaRPr lang="zh-CN" b="1">
              <a:latin typeface="Century Gothic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552700" y="1006428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4" name="直接连接符 3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5" name="直接连接符 4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6" name="直接连接符 5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graphicFrame>
        <p:nvGraphicFramePr>
          <p:cNvPr id="11" name="表格 11"/>
          <p:cNvGraphicFramePr/>
          <p:nvPr>
            <p:extLst>
              <p:ext uri="{D42A27DB-BD31-4B8C-83A1-F6EECF244321}">
                <p14:modId xmlns:p14="http://schemas.microsoft.com/office/powerpoint/2010/main" val="3077349390"/>
              </p:ext>
            </p:extLst>
          </p:nvPr>
        </p:nvGraphicFramePr>
        <p:xfrm>
          <a:off x="857250" y="1545996"/>
          <a:ext cx="10477500" cy="4533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6877">
                <a:tc>
                  <a:txBody>
                    <a:bodyPr/>
                    <a:lstStyle/>
                    <a:p>
                      <a:r>
                        <a:rPr lang="zh-CN" sz="1200"/>
                        <a:t>Edit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Absolute Pitch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Relative Pitch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Max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Downbeat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Note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Duration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Duration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Average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578">
                <a:tc>
                  <a:txBody>
                    <a:bodyPr/>
                    <a:lstStyle/>
                    <a:p>
                      <a:r>
                        <a:rPr lang="zh-CN" sz="1200" dirty="0"/>
                        <a:t>       ✔</a:t>
                      </a:r>
                    </a:p>
                  </a:txBody>
                  <a:tcPr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6.5</a:t>
                      </a:r>
                    </a:p>
                  </a:txBody>
                  <a:tcPr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25.00%</a:t>
                      </a:r>
                    </a:p>
                  </a:txBody>
                  <a:tcPr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578"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="1"/>
                        <a:t>2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="1"/>
                        <a:t>56.25%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578"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1.9365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62.50%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578"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1.9375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68.75%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578"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3.5625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37.50%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578"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2.4375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43.75%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578"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="1"/>
                        <a:t>1.9375</a:t>
                      </a:r>
                    </a:p>
                  </a:txBody>
                  <a:tcPr>
                    <a:solidFill>
                      <a:srgbClr val="ACDB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="1"/>
                        <a:t>68.75%</a:t>
                      </a:r>
                    </a:p>
                  </a:txBody>
                  <a:tcPr>
                    <a:solidFill>
                      <a:srgbClr val="ACD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578"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56.25%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578">
                <a:tc>
                  <a:txBody>
                    <a:bodyPr/>
                    <a:lstStyle/>
                    <a:p>
                      <a:r>
                        <a:rPr lang="zh-CN" sz="1200" dirty="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 dirty="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 dirty="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 dirty="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        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sz="1200" dirty="0"/>
                        <a:t>56.25%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578">
                <a:tc gridSpan="8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Edit Distance + Brute Force</a:t>
                      </a:r>
                      <a:endParaRPr lang="zh-CN" sz="1600" dirty="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sz="1200" dirty="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sz="1200" dirty="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sz="1200" dirty="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2.4375</a:t>
                      </a:r>
                      <a:endParaRPr 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43.75%</a:t>
                      </a:r>
                      <a:endParaRPr 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581882"/>
                  </a:ext>
                </a:extLst>
              </a:tr>
              <a:tr h="370578">
                <a:tc gridSpan="8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Edit Distance + Brute Force + Downbeat + Note Distance</a:t>
                      </a:r>
                      <a:endParaRPr lang="zh-CN" sz="1600" dirty="0">
                        <a:solidFill>
                          <a:srgbClr val="000000"/>
                        </a:solidFill>
                        <a:latin typeface="Calibri"/>
                        <a:ea typeface="微软雅黑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2.9375</a:t>
                      </a:r>
                      <a:endParaRPr 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56.25%</a:t>
                      </a:r>
                      <a:endParaRPr 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551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1358"/>
            <a:ext cx="12223464" cy="68700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22356" y="-609401"/>
            <a:ext cx="461010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0">
                <a:solidFill>
                  <a:schemeClr val="bg1"/>
                </a:solidFill>
              </a:rPr>
              <a:t>4</a:t>
            </a:r>
            <a:endParaRPr lang="zh-CN" sz="5000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0" y="3026839"/>
            <a:ext cx="3459597" cy="8043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b="1" dirty="0">
                <a:solidFill>
                  <a:srgbClr val="FFFFFF"/>
                </a:solidFill>
                <a:latin typeface="Century Gothic"/>
              </a:rPr>
              <a:t>W</a:t>
            </a:r>
            <a:r>
              <a:rPr lang="en-US" altLang="zh-CN" sz="4000" b="1" dirty="0">
                <a:solidFill>
                  <a:srgbClr val="FFFFFF"/>
                </a:solidFill>
                <a:latin typeface="Century Gothic"/>
              </a:rPr>
              <a:t>ork Division</a:t>
            </a:r>
            <a:endParaRPr lang="en-US" sz="4000" b="1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1358"/>
            <a:ext cx="12223464" cy="68700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694152">
            <a:off x="4115694" y="1440335"/>
            <a:ext cx="3992076" cy="399207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2694152">
            <a:off x="4370140" y="1694780"/>
            <a:ext cx="3483185" cy="348318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78452" y="903494"/>
            <a:ext cx="8517970" cy="4713533"/>
          </a:xfrm>
          <a:prstGeom prst="rect">
            <a:avLst/>
          </a:prstGeom>
          <a:noFill/>
        </p:spPr>
        <p:txBody>
          <a:bodyPr wrap="square" lIns="91436" tIns="45718" rIns="91436" bIns="45718"/>
          <a:lstStyle/>
          <a:p>
            <a:r>
              <a:rPr lang="en-US" sz="3600" b="1" dirty="0">
                <a:solidFill>
                  <a:srgbClr val="FFFFFF"/>
                </a:solidFill>
              </a:rPr>
              <a:t>Contribution of Team Member:</a:t>
            </a:r>
          </a:p>
          <a:p>
            <a:endParaRPr lang="en-US" sz="3600" b="1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FFFFFF"/>
                </a:solidFill>
              </a:rPr>
              <a:t>Tianyao</a:t>
            </a:r>
            <a:r>
              <a:rPr lang="en-US" sz="3200" b="1" dirty="0">
                <a:solidFill>
                  <a:srgbClr val="FFFFFF"/>
                </a:solidFill>
              </a:rPr>
              <a:t> He: Dataset Establishment and Process</a:t>
            </a:r>
          </a:p>
          <a:p>
            <a:endParaRPr lang="en-US" sz="3200" b="1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FFFFFF"/>
                </a:solidFill>
              </a:rPr>
              <a:t>Wenxuan</a:t>
            </a:r>
            <a:r>
              <a:rPr lang="en-US" sz="3200" b="1" dirty="0">
                <a:solidFill>
                  <a:srgbClr val="FFFFFF"/>
                </a:solidFill>
              </a:rPr>
              <a:t> Liu: Related Work Survey, Algorithm </a:t>
            </a:r>
            <a:r>
              <a:rPr lang="en-US" sz="3200" b="1" dirty="0" err="1">
                <a:solidFill>
                  <a:srgbClr val="FFFFFF"/>
                </a:solidFill>
              </a:rPr>
              <a:t>Improvenment</a:t>
            </a:r>
            <a:r>
              <a:rPr lang="en-US" sz="3200" b="1" dirty="0">
                <a:solidFill>
                  <a:srgbClr val="FFFFFF"/>
                </a:solidFill>
              </a:rPr>
              <a:t> and 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</a:rPr>
              <a:t>Chen Gong: Experiment and Codes</a:t>
            </a:r>
          </a:p>
        </p:txBody>
      </p:sp>
      <p:sp>
        <p:nvSpPr>
          <p:cNvPr id="9" name="矩形 8"/>
          <p:cNvSpPr/>
          <p:nvPr/>
        </p:nvSpPr>
        <p:spPr>
          <a:xfrm>
            <a:off x="1524107" y="747588"/>
            <a:ext cx="9175378" cy="5170377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1358"/>
            <a:ext cx="12223464" cy="68700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694152">
            <a:off x="4115694" y="1440335"/>
            <a:ext cx="3992076" cy="399207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2694152">
            <a:off x="4370140" y="1694780"/>
            <a:ext cx="3483185" cy="348318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3099" y="2374545"/>
            <a:ext cx="5285801" cy="2123654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r>
              <a:rPr lang="en-US" sz="6600" b="1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sz="6600" b="1">
                <a:solidFill>
                  <a:schemeClr val="bg1"/>
                </a:solidFill>
              </a:rPr>
              <a:t>YOU!</a:t>
            </a:r>
            <a:endParaRPr lang="zh-CN" sz="6600" b="1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8912" y="1866900"/>
            <a:ext cx="5645640" cy="3181350"/>
          </a:xfrm>
          <a:prstGeom prst="rect">
            <a:avLst/>
          </a:pr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1358"/>
            <a:ext cx="12223464" cy="687003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38600" y="-1"/>
            <a:ext cx="3676650" cy="3169527"/>
            <a:chOff x="4038600" y="-1"/>
            <a:chExt cx="3292602" cy="2838451"/>
          </a:xfrm>
        </p:grpSpPr>
        <p:sp>
          <p:nvSpPr>
            <p:cNvPr id="5" name="等腰三角形 4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35082" y="-1"/>
            <a:ext cx="2806446" cy="2419351"/>
            <a:chOff x="4038600" y="-1"/>
            <a:chExt cx="3292602" cy="2838451"/>
          </a:xfrm>
        </p:grpSpPr>
        <p:sp>
          <p:nvSpPr>
            <p:cNvPr id="9" name="等腰三角形 8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34105" y="-1"/>
            <a:ext cx="2806446" cy="2419351"/>
            <a:chOff x="4038600" y="-1"/>
            <a:chExt cx="3292602" cy="2838451"/>
          </a:xfrm>
        </p:grpSpPr>
        <p:sp>
          <p:nvSpPr>
            <p:cNvPr id="12" name="等腰三角形 11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356715" y="791521"/>
            <a:ext cx="3358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CONTENTS</a:t>
            </a:r>
            <a:endParaRPr lang="zh-CN" sz="5400" b="1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31961" y="2419350"/>
            <a:ext cx="876300" cy="8763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sz="2800" b="1">
                <a:solidFill>
                  <a:schemeClr val="lt1"/>
                </a:solidFill>
              </a:rPr>
              <a:t>01</a:t>
            </a:r>
            <a:endParaRPr lang="zh-CN" sz="2800" b="1">
              <a:solidFill>
                <a:schemeClr val="lt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30339" y="2630022"/>
            <a:ext cx="2941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微软雅黑"/>
                <a:ea typeface="微软雅黑"/>
              </a:rPr>
              <a:t>Background</a:t>
            </a:r>
            <a:endParaRPr lang="zh-CN" sz="2400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932992" y="2419350"/>
            <a:ext cx="876300" cy="8763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sz="2800" b="1">
                <a:solidFill>
                  <a:schemeClr val="lt1"/>
                </a:solidFill>
              </a:rPr>
              <a:t>02</a:t>
            </a:r>
            <a:endParaRPr lang="zh-CN" sz="2800" b="1">
              <a:solidFill>
                <a:schemeClr val="lt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31370" y="2630022"/>
            <a:ext cx="2941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微软雅黑"/>
                <a:ea typeface="微软雅黑"/>
              </a:rPr>
              <a:t>Algorithms</a:t>
            </a:r>
            <a:endParaRPr lang="zh-CN" sz="2400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932992" y="4221855"/>
            <a:ext cx="876300" cy="8763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sz="2800" b="1">
                <a:solidFill>
                  <a:schemeClr val="lt1"/>
                </a:solidFill>
              </a:rPr>
              <a:t>04</a:t>
            </a:r>
            <a:endParaRPr lang="zh-CN" sz="2800" b="1">
              <a:solidFill>
                <a:schemeClr val="l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031370" y="4432527"/>
            <a:ext cx="2941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/>
              </a:rPr>
              <a:t>Work Division</a:t>
            </a:r>
            <a:endParaRPr lang="zh-CN" sz="2400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31961" y="4221855"/>
            <a:ext cx="876300" cy="8763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sz="2800" b="1">
                <a:solidFill>
                  <a:schemeClr val="lt1"/>
                </a:solidFill>
              </a:rPr>
              <a:t>03</a:t>
            </a:r>
            <a:endParaRPr lang="zh-CN" sz="2800" b="1">
              <a:solidFill>
                <a:schemeClr val="l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30339" y="4432527"/>
            <a:ext cx="3128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微软雅黑"/>
                <a:ea typeface="微软雅黑"/>
              </a:rPr>
              <a:t>Experiment Results</a:t>
            </a:r>
            <a:endParaRPr lang="zh-CN" sz="2400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1358"/>
            <a:ext cx="12223464" cy="68700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0400" y="-609401"/>
            <a:ext cx="461010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0">
                <a:solidFill>
                  <a:schemeClr val="bg1"/>
                </a:solidFill>
              </a:rPr>
              <a:t>1</a:t>
            </a:r>
            <a:endParaRPr lang="zh-CN" sz="5000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6939" y="2881811"/>
            <a:ext cx="3231971" cy="80432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b="1">
                <a:solidFill>
                  <a:srgbClr val="FFFFFF"/>
                </a:solidFill>
                <a:latin typeface="Century Gothic"/>
                <a:ea typeface="微软雅黑"/>
              </a:rPr>
              <a:t>Background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/>
          <p:nvPr/>
        </p:nvPicPr>
        <p:blipFill rotWithShape="1">
          <a:blip r:embed="rId2"/>
          <a:srcRect r="11647"/>
          <a:stretch/>
        </p:blipFill>
        <p:spPr>
          <a:xfrm>
            <a:off x="5038724" y="2000248"/>
            <a:ext cx="7153276" cy="4857751"/>
          </a:xfrm>
          <a:prstGeom prst="rect">
            <a:avLst/>
          </a:prstGeom>
          <a:noFill/>
        </p:spPr>
      </p:pic>
      <p:cxnSp>
        <p:nvCxnSpPr>
          <p:cNvPr id="5" name="直接连接符 4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6" name="直接连接符 5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7" name="直接连接符 6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8" name="直接连接符 7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sp>
        <p:nvSpPr>
          <p:cNvPr id="9" name="矩形 8"/>
          <p:cNvSpPr/>
          <p:nvPr/>
        </p:nvSpPr>
        <p:spPr>
          <a:xfrm>
            <a:off x="4069583" y="331764"/>
            <a:ext cx="4462068" cy="51949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>
                <a:latin typeface="Century Gothic"/>
                <a:ea typeface="微软雅黑"/>
              </a:rPr>
              <a:t>Background Information</a:t>
            </a:r>
          </a:p>
        </p:txBody>
      </p:sp>
      <p:sp>
        <p:nvSpPr>
          <p:cNvPr id="10" name="流程图: 手动输入 9"/>
          <p:cNvSpPr/>
          <p:nvPr/>
        </p:nvSpPr>
        <p:spPr>
          <a:xfrm rot="5400000">
            <a:off x="952500" y="1047750"/>
            <a:ext cx="4857750" cy="6762750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181600" y="2000249"/>
            <a:ext cx="1384300" cy="4927601"/>
          </a:xfrm>
          <a:prstGeom prst="line">
            <a:avLst/>
          </a:prstGeom>
          <a:ln w="101600">
            <a:solidFill>
              <a:srgbClr val="D28C79"/>
            </a:solidFill>
            <a:prstDash val="solid"/>
            <a:miter/>
          </a:ln>
        </p:spPr>
      </p:cxnSp>
      <p:sp>
        <p:nvSpPr>
          <p:cNvPr id="20" name="文本框 19"/>
          <p:cNvSpPr txBox="1"/>
          <p:nvPr/>
        </p:nvSpPr>
        <p:spPr>
          <a:xfrm>
            <a:off x="1254906" y="2285685"/>
            <a:ext cx="3082891" cy="461663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/>
          <a:p>
            <a:pPr defTabSz="914378"/>
            <a:r>
              <a:rPr lang="en-US" sz="2400" b="1" kern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10000 new</a:t>
            </a:r>
            <a:r>
              <a:rPr lang="zh-CN" sz="2400" b="1" kern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sz="2400" b="1" kern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albums</a:t>
            </a:r>
            <a:endParaRPr lang="zh-CN" sz="2400" b="1" kern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54907" y="2719174"/>
            <a:ext cx="3729843" cy="38125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914378">
              <a:lnSpc>
                <a:spcPct val="130000"/>
              </a:lnSpc>
            </a:pPr>
            <a:r>
              <a:rPr lang="en-US" sz="1200" kern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sz="1600" b="1" ker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of recorded music are released</a:t>
            </a:r>
            <a:endParaRPr lang="zh-CN" sz="1600" b="1" kern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54906" y="3701987"/>
            <a:ext cx="4374912" cy="461663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/>
          <a:p>
            <a:pPr defTabSz="914378"/>
            <a:r>
              <a:rPr lang="en-US" sz="2400" b="1" kern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100000 new musical pieces</a:t>
            </a:r>
            <a:endParaRPr lang="zh-CN" sz="2400" b="1" kern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54907" y="4201768"/>
            <a:ext cx="3729843" cy="38125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914378">
              <a:lnSpc>
                <a:spcPct val="130000"/>
              </a:lnSpc>
            </a:pPr>
            <a:r>
              <a:rPr lang="en-US" sz="1600" b="1" kern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rPr>
              <a:t> are registered for copyright</a:t>
            </a:r>
            <a:endParaRPr lang="zh-CN" sz="1600" b="1" kern="0">
              <a:solidFill>
                <a:schemeClr val="bg1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54906" y="5067141"/>
            <a:ext cx="2669316" cy="461663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/>
          <a:p>
            <a:pPr defTabSz="914378"/>
            <a:r>
              <a:rPr lang="en-US" sz="2400" b="1" kern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SONY CSL, Paris</a:t>
            </a:r>
            <a:endParaRPr lang="zh-CN" sz="2400" b="1" kern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54907" y="5573981"/>
            <a:ext cx="4495444" cy="70134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914378">
              <a:lnSpc>
                <a:spcPct val="130000"/>
              </a:lnSpc>
            </a:pPr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微软雅黑"/>
              </a:rPr>
              <a:t>h</a:t>
            </a:r>
            <a:r>
              <a:rPr lang="en-US" sz="1600" b="1" i="0">
                <a:solidFill>
                  <a:schemeClr val="bg1">
                    <a:lumMod val="50000"/>
                  </a:schemeClr>
                </a:solidFill>
                <a:latin typeface="微软雅黑"/>
              </a:rPr>
              <a:t>as attached the attention  to the area of music plagiarism</a:t>
            </a:r>
            <a:endParaRPr lang="zh-CN" sz="1600" b="1" kern="0">
              <a:solidFill>
                <a:schemeClr val="bg1">
                  <a:lumMod val="50000"/>
                </a:schemeClr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/>
          <p:nvPr/>
        </p:nvPicPr>
        <p:blipFill>
          <a:blip r:embed="rId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10" name="直接连接符 9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11" name="直接连接符 10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12" name="直接连接符 11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sp>
        <p:nvSpPr>
          <p:cNvPr id="13" name="矩形 12"/>
          <p:cNvSpPr/>
          <p:nvPr/>
        </p:nvSpPr>
        <p:spPr>
          <a:xfrm>
            <a:off x="4777703" y="303198"/>
            <a:ext cx="2710870" cy="52443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>
                <a:solidFill>
                  <a:schemeClr val="bg1"/>
                </a:solidFill>
                <a:latin typeface="Century Gothic"/>
                <a:ea typeface="微软雅黑"/>
              </a:rPr>
              <a:t>Main Problems </a:t>
            </a:r>
          </a:p>
        </p:txBody>
      </p:sp>
      <p:cxnSp>
        <p:nvCxnSpPr>
          <p:cNvPr id="14" name="直接连接符 13"/>
          <p:cNvCxnSpPr>
            <a:endCxn id="35" idx="2"/>
          </p:cNvCxnSpPr>
          <p:nvPr/>
        </p:nvCxnSpPr>
        <p:spPr>
          <a:xfrm>
            <a:off x="359226" y="2922637"/>
            <a:ext cx="846073" cy="1"/>
          </a:xfrm>
          <a:prstGeom prst="line">
            <a:avLst/>
          </a:prstGeom>
          <a:ln w="6350">
            <a:solidFill>
              <a:schemeClr val="bg1"/>
            </a:solidFill>
            <a:prstDash val="sysDash"/>
            <a:miter/>
            <a:headEnd type="oval" w="med" len="med"/>
            <a:tailEnd type="oval" w="med" len="med"/>
          </a:ln>
        </p:spPr>
      </p:cxnSp>
      <p:sp>
        <p:nvSpPr>
          <p:cNvPr id="16" name="椭圆 15"/>
          <p:cNvSpPr/>
          <p:nvPr/>
        </p:nvSpPr>
        <p:spPr>
          <a:xfrm>
            <a:off x="3805632" y="2309055"/>
            <a:ext cx="1227166" cy="1227166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52959" y="2309055"/>
            <a:ext cx="1227166" cy="1227166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621909" y="2309055"/>
            <a:ext cx="1227166" cy="1227166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205299" y="2309055"/>
            <a:ext cx="1227166" cy="1227166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9" name="矩形 39"/>
          <p:cNvSpPr/>
          <p:nvPr/>
        </p:nvSpPr>
        <p:spPr>
          <a:xfrm>
            <a:off x="1205299" y="3782879"/>
            <a:ext cx="1389289" cy="400110"/>
          </a:xfrm>
          <a:prstGeom prst="rect">
            <a:avLst/>
          </a:prstGeom>
          <a:solidFill>
            <a:srgbClr val="534544"/>
          </a:solidFill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a typeface="Hiragino Sans GB W3"/>
              </a:rPr>
              <a:t>Based on</a:t>
            </a:r>
            <a:endParaRPr lang="zh-CN" sz="2000" b="1">
              <a:solidFill>
                <a:schemeClr val="bg1"/>
              </a:solidFill>
              <a:ea typeface="Hiragino Sans GB W3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05301" y="4262694"/>
            <a:ext cx="2292394" cy="400110"/>
          </a:xfrm>
          <a:prstGeom prst="rect">
            <a:avLst/>
          </a:prstGeom>
          <a:solidFill>
            <a:srgbClr val="534544"/>
          </a:solidFill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a typeface="Hiragino Sans GB W3"/>
              </a:rPr>
              <a:t>Timbre Similarity</a:t>
            </a:r>
            <a:endParaRPr lang="zh-CN" sz="2000" b="1">
              <a:solidFill>
                <a:schemeClr val="bg1"/>
              </a:solidFill>
              <a:ea typeface="Hiragino Sans GB W3"/>
            </a:endParaRPr>
          </a:p>
        </p:txBody>
      </p:sp>
      <p:sp>
        <p:nvSpPr>
          <p:cNvPr id="43" name="矩形 39"/>
          <p:cNvSpPr/>
          <p:nvPr/>
        </p:nvSpPr>
        <p:spPr>
          <a:xfrm>
            <a:off x="3911039" y="3782879"/>
            <a:ext cx="2216392" cy="400110"/>
          </a:xfrm>
          <a:prstGeom prst="rect">
            <a:avLst/>
          </a:prstGeom>
          <a:solidFill>
            <a:srgbClr val="534544"/>
          </a:solidFill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a typeface="Hiragino Sans GB W3"/>
              </a:rPr>
              <a:t>Low-level Features</a:t>
            </a:r>
            <a:r>
              <a:rPr lang="zh-CN" sz="2000" b="1">
                <a:solidFill>
                  <a:schemeClr val="bg1"/>
                </a:solidFill>
                <a:ea typeface="Hiragino Sans GB W3"/>
              </a:rPr>
              <a:t>：</a:t>
            </a:r>
          </a:p>
        </p:txBody>
      </p:sp>
      <p:sp>
        <p:nvSpPr>
          <p:cNvPr id="44" name="矩形 43"/>
          <p:cNvSpPr/>
          <p:nvPr/>
        </p:nvSpPr>
        <p:spPr>
          <a:xfrm>
            <a:off x="3911041" y="4262694"/>
            <a:ext cx="2557264" cy="400110"/>
          </a:xfrm>
          <a:prstGeom prst="rect">
            <a:avLst/>
          </a:prstGeom>
          <a:solidFill>
            <a:srgbClr val="534544"/>
          </a:solidFill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a typeface="Hiragino Sans GB W3"/>
              </a:rPr>
              <a:t>Cepstrum Coefficients</a:t>
            </a:r>
            <a:endParaRPr lang="zh-CN" sz="2000" b="1">
              <a:solidFill>
                <a:schemeClr val="bg1"/>
              </a:solidFill>
              <a:ea typeface="Hiragino Sans GB W3"/>
            </a:endParaRPr>
          </a:p>
        </p:txBody>
      </p:sp>
      <p:sp>
        <p:nvSpPr>
          <p:cNvPr id="47" name="矩形 39"/>
          <p:cNvSpPr/>
          <p:nvPr/>
        </p:nvSpPr>
        <p:spPr>
          <a:xfrm>
            <a:off x="6621909" y="3782879"/>
            <a:ext cx="1389289" cy="400110"/>
          </a:xfrm>
          <a:prstGeom prst="rect">
            <a:avLst/>
          </a:prstGeom>
          <a:solidFill>
            <a:srgbClr val="534544"/>
          </a:solidFill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a typeface="Hiragino Sans GB W3"/>
              </a:rPr>
              <a:t>Failed to</a:t>
            </a:r>
            <a:endParaRPr lang="zh-CN" sz="2000" b="1">
              <a:solidFill>
                <a:schemeClr val="bg1"/>
              </a:solidFill>
              <a:ea typeface="Hiragino Sans GB W3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621911" y="4262694"/>
            <a:ext cx="2216392" cy="1323439"/>
          </a:xfrm>
          <a:prstGeom prst="rect">
            <a:avLst/>
          </a:prstGeom>
          <a:solidFill>
            <a:srgbClr val="534544"/>
          </a:solidFill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a typeface="Hiragino Sans GB W3"/>
              </a:rPr>
              <a:t>Cope with Transposition Variant and Tempo Variant</a:t>
            </a:r>
            <a:endParaRPr lang="zh-CN" sz="2000" b="1">
              <a:solidFill>
                <a:schemeClr val="bg1"/>
              </a:solidFill>
              <a:ea typeface="Hiragino Sans GB W3"/>
            </a:endParaRPr>
          </a:p>
        </p:txBody>
      </p:sp>
      <p:sp>
        <p:nvSpPr>
          <p:cNvPr id="51" name="矩形 39"/>
          <p:cNvSpPr/>
          <p:nvPr/>
        </p:nvSpPr>
        <p:spPr>
          <a:xfrm>
            <a:off x="9284583" y="3782879"/>
            <a:ext cx="1446964" cy="400110"/>
          </a:xfrm>
          <a:prstGeom prst="rect">
            <a:avLst/>
          </a:prstGeom>
          <a:solidFill>
            <a:srgbClr val="534544"/>
          </a:solidFill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a typeface="Hiragino Sans GB W3"/>
              </a:rPr>
              <a:t>Unable to</a:t>
            </a:r>
            <a:endParaRPr lang="zh-CN" sz="2000" b="1">
              <a:solidFill>
                <a:schemeClr val="bg1"/>
              </a:solidFill>
              <a:ea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284584" y="4262694"/>
            <a:ext cx="2292394" cy="707886"/>
          </a:xfrm>
          <a:prstGeom prst="rect">
            <a:avLst/>
          </a:prstGeom>
          <a:solidFill>
            <a:srgbClr val="534544"/>
          </a:solidFill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a typeface="Hiragino Sans GB W3"/>
              </a:rPr>
              <a:t>Detect Shifting or Swapping</a:t>
            </a:r>
            <a:endParaRPr lang="zh-CN" sz="2000" b="1">
              <a:solidFill>
                <a:schemeClr val="bg1"/>
              </a:solidFill>
              <a:ea typeface="Hiragino Sans GB W3"/>
            </a:endParaRPr>
          </a:p>
        </p:txBody>
      </p:sp>
      <p:cxnSp>
        <p:nvCxnSpPr>
          <p:cNvPr id="55" name="直接连接符 54"/>
          <p:cNvCxnSpPr>
            <a:endCxn id="16" idx="2"/>
          </p:cNvCxnSpPr>
          <p:nvPr/>
        </p:nvCxnSpPr>
        <p:spPr>
          <a:xfrm>
            <a:off x="2473150" y="2922637"/>
            <a:ext cx="1332482" cy="1"/>
          </a:xfrm>
          <a:prstGeom prst="line">
            <a:avLst/>
          </a:prstGeom>
          <a:ln w="6350">
            <a:solidFill>
              <a:schemeClr val="bg1"/>
            </a:solidFill>
            <a:prstDash val="sysDash"/>
            <a:miter/>
            <a:headEnd type="oval" w="med" len="med"/>
            <a:tailEnd type="oval" w="med" len="med"/>
          </a:ln>
        </p:spPr>
      </p:cxnSp>
      <p:cxnSp>
        <p:nvCxnSpPr>
          <p:cNvPr id="57" name="直接连接符 56"/>
          <p:cNvCxnSpPr>
            <a:endCxn id="28" idx="2"/>
          </p:cNvCxnSpPr>
          <p:nvPr/>
        </p:nvCxnSpPr>
        <p:spPr>
          <a:xfrm>
            <a:off x="5084999" y="2922637"/>
            <a:ext cx="1536910" cy="1"/>
          </a:xfrm>
          <a:prstGeom prst="line">
            <a:avLst/>
          </a:prstGeom>
          <a:ln w="6350">
            <a:solidFill>
              <a:schemeClr val="bg1"/>
            </a:solidFill>
            <a:prstDash val="sysDash"/>
            <a:miter/>
            <a:headEnd type="oval" w="med" len="med"/>
            <a:tailEnd type="oval" w="med" len="med"/>
          </a:ln>
        </p:spPr>
      </p:cxnSp>
      <p:cxnSp>
        <p:nvCxnSpPr>
          <p:cNvPr id="59" name="直接连接符 58"/>
          <p:cNvCxnSpPr>
            <a:endCxn id="22" idx="2"/>
          </p:cNvCxnSpPr>
          <p:nvPr/>
        </p:nvCxnSpPr>
        <p:spPr>
          <a:xfrm>
            <a:off x="7885051" y="2922637"/>
            <a:ext cx="1367908" cy="1"/>
          </a:xfrm>
          <a:prstGeom prst="line">
            <a:avLst/>
          </a:prstGeom>
          <a:ln w="6350">
            <a:solidFill>
              <a:schemeClr val="bg1"/>
            </a:solidFill>
            <a:prstDash val="sysDash"/>
            <a:miter/>
            <a:headEnd type="oval" w="med" len="med"/>
            <a:tailEnd type="oval" w="med" len="med"/>
          </a:ln>
        </p:spPr>
      </p:cxnSp>
      <p:cxnSp>
        <p:nvCxnSpPr>
          <p:cNvPr id="61" name="直接连接符 60"/>
          <p:cNvCxnSpPr/>
          <p:nvPr/>
        </p:nvCxnSpPr>
        <p:spPr>
          <a:xfrm>
            <a:off x="10480125" y="2922637"/>
            <a:ext cx="1240095" cy="0"/>
          </a:xfrm>
          <a:prstGeom prst="line">
            <a:avLst/>
          </a:prstGeom>
          <a:ln w="6350">
            <a:solidFill>
              <a:schemeClr val="bg1"/>
            </a:solidFill>
            <a:prstDash val="sysDash"/>
            <a:miter/>
            <a:headEnd type="oval" w="med" len="med"/>
            <a:tailEnd type="oval" w="med" len="med"/>
          </a:ln>
        </p:spPr>
      </p:cxnSp>
      <p:pic>
        <p:nvPicPr>
          <p:cNvPr id="3" name="图片 2"/>
          <p:cNvPicPr/>
          <p:nvPr/>
        </p:nvPicPr>
        <p:blipFill>
          <a:blip r:embed="rId3"/>
          <a:stretch/>
        </p:blipFill>
        <p:spPr>
          <a:xfrm>
            <a:off x="1344258" y="2477129"/>
            <a:ext cx="891015" cy="89101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/>
        </p:blipFill>
        <p:spPr>
          <a:xfrm>
            <a:off x="4078583" y="2551079"/>
            <a:ext cx="743116" cy="743116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5"/>
          <a:stretch/>
        </p:blipFill>
        <p:spPr>
          <a:xfrm>
            <a:off x="6554233" y="2228391"/>
            <a:ext cx="1388490" cy="138849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6"/>
          <a:stretch/>
        </p:blipFill>
        <p:spPr>
          <a:xfrm>
            <a:off x="9509935" y="2556405"/>
            <a:ext cx="737784" cy="737784"/>
          </a:xfrm>
          <a:prstGeom prst="rect">
            <a:avLst/>
          </a:prstGeom>
        </p:spPr>
      </p:pic>
      <p:sp>
        <p:nvSpPr>
          <p:cNvPr id="19" name="AutoShape 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/>
          <a:lstStyle/>
          <a:p>
            <a:endParaRPr lang="zh-CN"/>
          </a:p>
        </p:txBody>
      </p:sp>
      <p:pic>
        <p:nvPicPr>
          <p:cNvPr id="21" name="图片 20"/>
          <p:cNvPicPr/>
          <p:nvPr/>
        </p:nvPicPr>
        <p:blipFill>
          <a:blip r:embed="rId7"/>
          <a:stretch/>
        </p:blipFill>
        <p:spPr>
          <a:xfrm>
            <a:off x="359226" y="4698823"/>
            <a:ext cx="6096000" cy="1994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108" y="1214480"/>
            <a:ext cx="12192000" cy="2990849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6" name="直接连接符 5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7" name="直接连接符 6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8" name="直接连接符 7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sp>
        <p:nvSpPr>
          <p:cNvPr id="9" name="矩形 8"/>
          <p:cNvSpPr/>
          <p:nvPr/>
        </p:nvSpPr>
        <p:spPr>
          <a:xfrm>
            <a:off x="4408947" y="327286"/>
            <a:ext cx="3661968" cy="52443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>
                <a:latin typeface="Century Gothic"/>
                <a:ea typeface="微软雅黑"/>
              </a:rPr>
              <a:t>Problem Formulation</a:t>
            </a:r>
          </a:p>
        </p:txBody>
      </p:sp>
      <p:sp>
        <p:nvSpPr>
          <p:cNvPr id="12" name="泪滴形 11"/>
          <p:cNvSpPr/>
          <p:nvPr/>
        </p:nvSpPr>
        <p:spPr>
          <a:xfrm rot="10800000">
            <a:off x="1313468" y="4356016"/>
            <a:ext cx="2171700" cy="2203231"/>
          </a:xfrm>
          <a:prstGeom prst="teardrop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1313468" y="1327573"/>
            <a:ext cx="10169463" cy="276466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903781" y="4514764"/>
            <a:ext cx="7579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latin typeface="微软雅黑"/>
              </a:rPr>
              <a:t>Representation of</a:t>
            </a:r>
            <a:r>
              <a:rPr lang="zh-CN" b="1" dirty="0">
                <a:latin typeface="微软雅黑"/>
              </a:rPr>
              <a:t> </a:t>
            </a:r>
            <a:r>
              <a:rPr lang="en-US" b="1" dirty="0">
                <a:latin typeface="微软雅黑"/>
              </a:rPr>
              <a:t>Musical Pieces as Sequences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latin typeface="微软雅黑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latin typeface="微软雅黑"/>
              </a:rPr>
              <a:t>One-to-One Similarity Comparison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latin typeface="微软雅黑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latin typeface="微软雅黑"/>
              </a:rPr>
              <a:t>One-to-Many Similarity Comparison</a:t>
            </a:r>
            <a:endParaRPr lang="zh-CN" b="1" dirty="0">
              <a:latin typeface="微软雅黑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39675" y="5272965"/>
            <a:ext cx="182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微软雅黑"/>
              </a:rPr>
              <a:t>Formulation</a:t>
            </a:r>
            <a:endParaRPr lang="zh-CN" b="1">
              <a:latin typeface="微软雅黑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1358"/>
            <a:ext cx="12223464" cy="68700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23362" y="1563941"/>
            <a:ext cx="7529208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6360" y="-628255"/>
            <a:ext cx="461010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0">
                <a:solidFill>
                  <a:schemeClr val="bg1"/>
                </a:solidFill>
              </a:rPr>
              <a:t>2</a:t>
            </a:r>
            <a:endParaRPr lang="zh-CN" sz="5000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31403" y="1833884"/>
            <a:ext cx="7007042" cy="3204978"/>
          </a:xfrm>
          <a:prstGeom prst="rect">
            <a:avLst/>
          </a:prstGeom>
        </p:spPr>
        <p:txBody>
          <a:bodyPr wrap="none" lIns="91438" tIns="45719" rIns="91438" bIns="45719"/>
          <a:lstStyle/>
          <a:p>
            <a:pPr>
              <a:lnSpc>
                <a:spcPct val="130000"/>
              </a:lnSpc>
            </a:pPr>
            <a:r>
              <a:rPr lang="en-US" sz="3600" b="1">
                <a:solidFill>
                  <a:srgbClr val="FFFFFF"/>
                </a:solidFill>
                <a:latin typeface="Century Gothic"/>
                <a:ea typeface="微软雅黑"/>
              </a:rPr>
              <a:t>Our Algorithm——</a:t>
            </a:r>
          </a:p>
          <a:p>
            <a:pPr>
              <a:lnSpc>
                <a:spcPct val="130000"/>
              </a:lnSpc>
            </a:pPr>
            <a:r>
              <a:rPr lang="en-US" sz="3600" b="1">
                <a:solidFill>
                  <a:srgbClr val="FFFFFF"/>
                </a:solidFill>
                <a:latin typeface="Century Gothic"/>
                <a:ea typeface="微软雅黑"/>
              </a:rPr>
              <a:t>Music Plagiarism Detection</a:t>
            </a:r>
          </a:p>
          <a:p>
            <a:pPr>
              <a:lnSpc>
                <a:spcPct val="130000"/>
              </a:lnSpc>
            </a:pPr>
            <a:r>
              <a:rPr lang="en-US" sz="3600" b="1">
                <a:solidFill>
                  <a:srgbClr val="FFFFFF"/>
                </a:solidFill>
                <a:latin typeface="Century Gothic"/>
                <a:ea typeface="微软雅黑"/>
              </a:rPr>
              <a:t>Based on</a:t>
            </a:r>
          </a:p>
          <a:p>
            <a:pPr>
              <a:lnSpc>
                <a:spcPct val="130000"/>
              </a:lnSpc>
            </a:pPr>
            <a:r>
              <a:rPr lang="en-US" sz="3600" b="1">
                <a:solidFill>
                  <a:srgbClr val="FFFFFF"/>
                </a:solidFill>
                <a:latin typeface="Century Gothic"/>
                <a:ea typeface="微软雅黑"/>
              </a:rPr>
              <a:t>Edit-distance and M</a:t>
            </a:r>
            <a:r>
              <a:rPr lang="en-US" sz="3600" b="1">
                <a:solidFill>
                  <a:srgbClr val="D9D9D9"/>
                </a:solidFill>
                <a:latin typeface="Century Gothic"/>
                <a:ea typeface="微软雅黑"/>
              </a:rPr>
              <a:t>a</a:t>
            </a:r>
            <a:r>
              <a:rPr lang="en-US" sz="3600" b="1">
                <a:solidFill>
                  <a:srgbClr val="9D9D9D"/>
                </a:solidFill>
                <a:latin typeface="Century Gothic"/>
                <a:ea typeface="微软雅黑"/>
              </a:rPr>
              <a:t>x-</a:t>
            </a:r>
            <a:r>
              <a:rPr lang="en-US" sz="3600" b="1">
                <a:solidFill>
                  <a:srgbClr val="7B7B7B"/>
                </a:solidFill>
                <a:latin typeface="Century Gothic"/>
                <a:ea typeface="微软雅黑"/>
              </a:rPr>
              <a:t>flow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20D477F-0B80-4557-8CFD-E725781730B2}"/>
              </a:ext>
            </a:extLst>
          </p:cNvPr>
          <p:cNvSpPr/>
          <p:nvPr/>
        </p:nvSpPr>
        <p:spPr>
          <a:xfrm>
            <a:off x="658239" y="1474338"/>
            <a:ext cx="10875522" cy="4539381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sp>
        <p:nvSpPr>
          <p:cNvPr id="8" name="矩形 7"/>
          <p:cNvSpPr/>
          <p:nvPr/>
        </p:nvSpPr>
        <p:spPr>
          <a:xfrm>
            <a:off x="4274541" y="307876"/>
            <a:ext cx="3642918" cy="52443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>
                <a:latin typeface="Century Gothic"/>
                <a:ea typeface="微软雅黑"/>
              </a:rPr>
              <a:t>The</a:t>
            </a:r>
            <a:r>
              <a:rPr lang="zh-CN" sz="2400" b="1">
                <a:latin typeface="Century Gothic"/>
                <a:ea typeface="微软雅黑"/>
              </a:rPr>
              <a:t> </a:t>
            </a:r>
            <a:r>
              <a:rPr lang="en-US" sz="2400" b="1">
                <a:latin typeface="Century Gothic"/>
                <a:ea typeface="微软雅黑"/>
              </a:rPr>
              <a:t>total</a:t>
            </a:r>
            <a:r>
              <a:rPr lang="zh-CN" sz="2400" b="1">
                <a:latin typeface="Century Gothic"/>
                <a:ea typeface="微软雅黑"/>
              </a:rPr>
              <a:t> </a:t>
            </a:r>
            <a:r>
              <a:rPr lang="en-US" sz="2400" b="1">
                <a:latin typeface="Century Gothic"/>
                <a:ea typeface="微软雅黑"/>
              </a:rPr>
              <a:t>Algorithm</a:t>
            </a:r>
          </a:p>
        </p:txBody>
      </p:sp>
      <p:pic>
        <p:nvPicPr>
          <p:cNvPr id="19" name="图片 18"/>
          <p:cNvPicPr/>
          <p:nvPr/>
        </p:nvPicPr>
        <p:blipFill>
          <a:blip r:embed="rId2"/>
          <a:stretch/>
        </p:blipFill>
        <p:spPr>
          <a:xfrm>
            <a:off x="1069858" y="1845893"/>
            <a:ext cx="10052283" cy="37031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  <a:prstDash val="solid"/>
            <a:miter/>
          </a:ln>
        </p:spPr>
      </p:cxnSp>
      <p:cxnSp>
        <p:nvCxnSpPr>
          <p:cNvPr id="5" name="直接连接符 4"/>
          <p:cNvCxnSpPr/>
          <p:nvPr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  <a:prstDash val="solid"/>
            <a:miter/>
          </a:ln>
        </p:spPr>
      </p:cxnSp>
      <p:cxnSp>
        <p:nvCxnSpPr>
          <p:cNvPr id="6" name="直接连接符 5"/>
          <p:cNvCxnSpPr/>
          <p:nvPr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  <a:prstDash val="solid"/>
            <a:miter/>
          </a:ln>
        </p:spPr>
      </p:cxnSp>
      <p:cxnSp>
        <p:nvCxnSpPr>
          <p:cNvPr id="7" name="直接连接符 6"/>
          <p:cNvCxnSpPr/>
          <p:nvPr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  <a:prstDash val="solid"/>
            <a:miter/>
          </a:ln>
        </p:spPr>
      </p:cxnSp>
      <p:sp>
        <p:nvSpPr>
          <p:cNvPr id="8" name="矩形 7"/>
          <p:cNvSpPr/>
          <p:nvPr/>
        </p:nvSpPr>
        <p:spPr>
          <a:xfrm>
            <a:off x="3487919" y="233412"/>
            <a:ext cx="4949464" cy="51949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>
                <a:latin typeface="Century Gothic"/>
                <a:ea typeface="微软雅黑"/>
              </a:rPr>
              <a:t>Improvements B</a:t>
            </a:r>
            <a:r>
              <a:rPr lang="en-US" sz="2400" b="1" dirty="0">
                <a:latin typeface="Century Gothic"/>
              </a:rPr>
              <a:t>ased on</a:t>
            </a:r>
            <a:r>
              <a:rPr lang="en-US" sz="2400" b="1" dirty="0">
                <a:latin typeface="Century Gothic"/>
                <a:ea typeface="微软雅黑"/>
              </a:rPr>
              <a:t> Music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A62B6A-69EB-4356-94A8-29837A42BC09}"/>
              </a:ext>
            </a:extLst>
          </p:cNvPr>
          <p:cNvGrpSpPr/>
          <p:nvPr/>
        </p:nvGrpSpPr>
        <p:grpSpPr>
          <a:xfrm>
            <a:off x="1679128" y="1619253"/>
            <a:ext cx="8415854" cy="4690775"/>
            <a:chOff x="1679128" y="1619253"/>
            <a:chExt cx="8415854" cy="4690775"/>
          </a:xfrm>
        </p:grpSpPr>
        <p:cxnSp>
          <p:nvCxnSpPr>
            <p:cNvPr id="11" name="直接连接符 10"/>
            <p:cNvCxnSpPr>
              <a:cxnSpLocks/>
            </p:cNvCxnSpPr>
            <p:nvPr/>
          </p:nvCxnSpPr>
          <p:spPr>
            <a:xfrm>
              <a:off x="1679128" y="3932533"/>
              <a:ext cx="2998299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" name="直接连接符 11"/>
            <p:cNvCxnSpPr/>
            <p:nvPr/>
          </p:nvCxnSpPr>
          <p:spPr>
            <a:xfrm>
              <a:off x="7096683" y="3932533"/>
              <a:ext cx="2998299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grpSp>
          <p:nvGrpSpPr>
            <p:cNvPr id="13" name="组合 12"/>
            <p:cNvGrpSpPr/>
            <p:nvPr/>
          </p:nvGrpSpPr>
          <p:grpSpPr>
            <a:xfrm rot="5400000" flipV="1">
              <a:off x="3689170" y="3964641"/>
              <a:ext cx="4690775" cy="0"/>
              <a:chOff x="1548927" y="2053391"/>
              <a:chExt cx="6455356" cy="0"/>
            </a:xfrm>
          </p:grpSpPr>
          <p:cxnSp>
            <p:nvCxnSpPr>
              <p:cNvPr id="14" name="直接连接符 13"/>
              <p:cNvCxnSpPr/>
              <p:nvPr/>
            </p:nvCxnSpPr>
            <p:spPr>
              <a:xfrm rot="5400000" flipV="1">
                <a:off x="2538779" y="1063539"/>
                <a:ext cx="0" cy="1979703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15" name="直接连接符 14"/>
              <p:cNvCxnSpPr/>
              <p:nvPr/>
            </p:nvCxnSpPr>
            <p:spPr>
              <a:xfrm rot="5400000" flipV="1">
                <a:off x="6970247" y="1019354"/>
                <a:ext cx="0" cy="2068073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70AEAFE-F6A7-4630-BE0A-F0BD06101755}"/>
              </a:ext>
            </a:extLst>
          </p:cNvPr>
          <p:cNvGrpSpPr/>
          <p:nvPr/>
        </p:nvGrpSpPr>
        <p:grpSpPr>
          <a:xfrm>
            <a:off x="2296204" y="1435224"/>
            <a:ext cx="2841404" cy="2327675"/>
            <a:chOff x="2296204" y="1435224"/>
            <a:chExt cx="2841404" cy="2327675"/>
          </a:xfrm>
        </p:grpSpPr>
        <p:sp>
          <p:nvSpPr>
            <p:cNvPr id="9" name="矩形 8"/>
            <p:cNvSpPr/>
            <p:nvPr/>
          </p:nvSpPr>
          <p:spPr>
            <a:xfrm>
              <a:off x="2299517" y="1435224"/>
              <a:ext cx="2837100" cy="813478"/>
            </a:xfrm>
            <a:prstGeom prst="rect">
              <a:avLst/>
            </a:prstGeom>
            <a:solidFill>
              <a:srgbClr val="AC6672"/>
            </a:solidFill>
            <a:ln>
              <a:noFill/>
            </a:ln>
          </p:spPr>
          <p:txBody>
            <a:bodyPr anchor="ctr"/>
            <a:lstStyle/>
            <a:p>
              <a:pPr algn="ctr" defTabSz="685800"/>
              <a:endParaRPr lang="zh-CN" sz="1350">
                <a:solidFill>
                  <a:srgbClr val="FFFFFF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407938" y="1470813"/>
              <a:ext cx="261595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22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Transposition:</a:t>
              </a:r>
            </a:p>
            <a:p>
              <a:pPr algn="ctr" defTabSz="685800"/>
              <a:r>
                <a:rPr lang="en-US" sz="22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Relative pitches</a:t>
              </a:r>
              <a:endParaRPr lang="zh-CN" sz="2200" b="1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296204" y="2359020"/>
              <a:ext cx="2841404" cy="1403879"/>
            </a:xfrm>
            <a:prstGeom prst="rect">
              <a:avLst/>
            </a:prstGeom>
            <a:noFill/>
            <a:ln w="57150">
              <a:solidFill>
                <a:srgbClr val="AC6672"/>
              </a:solidFill>
            </a:ln>
          </p:spPr>
          <p:txBody>
            <a:bodyPr anchor="ctr"/>
            <a:lstStyle/>
            <a:p>
              <a:pPr algn="ctr" defTabSz="685800"/>
              <a:endParaRPr lang="zh-CN" sz="1350">
                <a:solidFill>
                  <a:srgbClr val="FFFFFF"/>
                </a:solidFill>
              </a:endParaRPr>
            </a:p>
          </p:txBody>
        </p:sp>
        <p:pic>
          <p:nvPicPr>
            <p:cNvPr id="3" name="图片 2"/>
            <p:cNvPicPr/>
            <p:nvPr/>
          </p:nvPicPr>
          <p:blipFill>
            <a:blip r:embed="rId2"/>
            <a:stretch/>
          </p:blipFill>
          <p:spPr>
            <a:xfrm>
              <a:off x="2861806" y="2463263"/>
              <a:ext cx="1708215" cy="1134808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C46C1F5-AAE1-422B-9BDC-61C7EC18FF4C}"/>
              </a:ext>
            </a:extLst>
          </p:cNvPr>
          <p:cNvGrpSpPr/>
          <p:nvPr/>
        </p:nvGrpSpPr>
        <p:grpSpPr>
          <a:xfrm>
            <a:off x="6828125" y="1448199"/>
            <a:ext cx="2841404" cy="2324684"/>
            <a:chOff x="6828125" y="1448199"/>
            <a:chExt cx="2841404" cy="2324684"/>
          </a:xfrm>
        </p:grpSpPr>
        <p:sp>
          <p:nvSpPr>
            <p:cNvPr id="21" name="矩形 20"/>
            <p:cNvSpPr/>
            <p:nvPr/>
          </p:nvSpPr>
          <p:spPr>
            <a:xfrm>
              <a:off x="6832429" y="1448199"/>
              <a:ext cx="2837100" cy="800503"/>
            </a:xfrm>
            <a:prstGeom prst="rect">
              <a:avLst/>
            </a:prstGeom>
            <a:solidFill>
              <a:srgbClr val="D28C79"/>
            </a:solidFill>
            <a:ln>
              <a:noFill/>
            </a:ln>
          </p:spPr>
          <p:txBody>
            <a:bodyPr anchor="ctr"/>
            <a:lstStyle/>
            <a:p>
              <a:pPr algn="ctr" defTabSz="685800"/>
              <a:endParaRPr lang="zh-CN" sz="1350">
                <a:solidFill>
                  <a:srgbClr val="FFFFFF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28444" y="1448199"/>
              <a:ext cx="2678511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22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Tempo:</a:t>
              </a:r>
            </a:p>
            <a:p>
              <a:pPr algn="ctr" defTabSz="685800"/>
              <a:r>
                <a:rPr lang="en-US" sz="22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Relative Duration</a:t>
              </a:r>
            </a:p>
            <a:p>
              <a:pPr algn="ctr" defTabSz="685800"/>
              <a:endParaRPr lang="zh-CN" sz="2200" b="1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28125" y="2369004"/>
              <a:ext cx="2841404" cy="1403879"/>
            </a:xfrm>
            <a:prstGeom prst="rect">
              <a:avLst/>
            </a:prstGeom>
            <a:noFill/>
            <a:ln w="57150">
              <a:solidFill>
                <a:srgbClr val="D28C79"/>
              </a:solidFill>
            </a:ln>
          </p:spPr>
          <p:txBody>
            <a:bodyPr anchor="ctr"/>
            <a:lstStyle/>
            <a:p>
              <a:pPr algn="ctr" defTabSz="685800"/>
              <a:endParaRPr lang="zh-CN" sz="1350">
                <a:solidFill>
                  <a:srgbClr val="FFFFFF"/>
                </a:solidFill>
              </a:endParaRPr>
            </a:p>
          </p:txBody>
        </p:sp>
        <p:pic>
          <p:nvPicPr>
            <p:cNvPr id="30" name="图片 29"/>
            <p:cNvPicPr/>
            <p:nvPr/>
          </p:nvPicPr>
          <p:blipFill>
            <a:blip r:embed="rId3"/>
            <a:stretch/>
          </p:blipFill>
          <p:spPr>
            <a:xfrm>
              <a:off x="7258851" y="2715845"/>
              <a:ext cx="2071343" cy="628762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C16F900-18A1-453F-AF29-2204B4600770}"/>
              </a:ext>
            </a:extLst>
          </p:cNvPr>
          <p:cNvGrpSpPr/>
          <p:nvPr/>
        </p:nvGrpSpPr>
        <p:grpSpPr>
          <a:xfrm>
            <a:off x="2295213" y="4068021"/>
            <a:ext cx="2841405" cy="2359103"/>
            <a:chOff x="2295213" y="4068021"/>
            <a:chExt cx="2841405" cy="2359103"/>
          </a:xfrm>
        </p:grpSpPr>
        <p:sp>
          <p:nvSpPr>
            <p:cNvPr id="23" name="矩形 22"/>
            <p:cNvSpPr/>
            <p:nvPr/>
          </p:nvSpPr>
          <p:spPr>
            <a:xfrm>
              <a:off x="2299517" y="4068021"/>
              <a:ext cx="2837100" cy="861904"/>
            </a:xfrm>
            <a:prstGeom prst="rect">
              <a:avLst/>
            </a:prstGeom>
            <a:solidFill>
              <a:srgbClr val="534544"/>
            </a:solidFill>
            <a:ln>
              <a:noFill/>
            </a:ln>
          </p:spPr>
          <p:txBody>
            <a:bodyPr anchor="ctr"/>
            <a:lstStyle/>
            <a:p>
              <a:pPr algn="ctr" defTabSz="685800"/>
              <a:endParaRPr lang="zh-CN" sz="1350">
                <a:solidFill>
                  <a:srgbClr val="FFFFFF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296204" y="4466021"/>
              <a:ext cx="238122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defTabSz="685800"/>
              <a:endParaRPr lang="zh-CN" sz="2800">
                <a:solidFill>
                  <a:srgbClr val="FFFFFF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513730" y="4111437"/>
              <a:ext cx="262288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defTabSz="685800"/>
              <a:r>
                <a:rPr lang="en-US" sz="22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Strong or Weak:</a:t>
              </a:r>
            </a:p>
            <a:p>
              <a:pPr defTabSz="685800"/>
              <a:r>
                <a:rPr lang="en-US" sz="22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Weighted beats</a:t>
              </a:r>
              <a:endParaRPr lang="zh-CN" sz="2200" b="1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295213" y="5023245"/>
              <a:ext cx="2841404" cy="1403879"/>
            </a:xfrm>
            <a:prstGeom prst="rect">
              <a:avLst/>
            </a:prstGeom>
            <a:noFill/>
            <a:ln w="57150">
              <a:solidFill>
                <a:srgbClr val="534544"/>
              </a:solidFill>
            </a:ln>
          </p:spPr>
          <p:txBody>
            <a:bodyPr anchor="ctr"/>
            <a:lstStyle/>
            <a:p>
              <a:pPr algn="ctr" defTabSz="685800"/>
              <a:endParaRPr lang="zh-CN" sz="1350">
                <a:solidFill>
                  <a:srgbClr val="FFFFFF"/>
                </a:solidFill>
              </a:endParaRPr>
            </a:p>
          </p:txBody>
        </p:sp>
        <p:pic>
          <p:nvPicPr>
            <p:cNvPr id="35" name="图片 34"/>
            <p:cNvPicPr/>
            <p:nvPr/>
          </p:nvPicPr>
          <p:blipFill>
            <a:blip r:embed="rId4"/>
            <a:stretch/>
          </p:blipFill>
          <p:spPr>
            <a:xfrm>
              <a:off x="2725761" y="5278463"/>
              <a:ext cx="1955073" cy="1003262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4682783-ECA5-49E0-A821-E1ED7268A912}"/>
              </a:ext>
            </a:extLst>
          </p:cNvPr>
          <p:cNvGrpSpPr/>
          <p:nvPr/>
        </p:nvGrpSpPr>
        <p:grpSpPr>
          <a:xfrm>
            <a:off x="6768552" y="4062391"/>
            <a:ext cx="2998294" cy="2364733"/>
            <a:chOff x="6768552" y="4062391"/>
            <a:chExt cx="2998294" cy="2364733"/>
          </a:xfrm>
        </p:grpSpPr>
        <p:sp>
          <p:nvSpPr>
            <p:cNvPr id="25" name="矩形 24"/>
            <p:cNvSpPr/>
            <p:nvPr/>
          </p:nvSpPr>
          <p:spPr>
            <a:xfrm>
              <a:off x="6832429" y="4062391"/>
              <a:ext cx="2837100" cy="867534"/>
            </a:xfrm>
            <a:prstGeom prst="rect">
              <a:avLst/>
            </a:prstGeom>
            <a:solidFill>
              <a:srgbClr val="F2C08E"/>
            </a:solidFill>
            <a:ln>
              <a:noFill/>
            </a:ln>
          </p:spPr>
          <p:txBody>
            <a:bodyPr anchor="ctr"/>
            <a:lstStyle/>
            <a:p>
              <a:pPr algn="ctr" defTabSz="685800"/>
              <a:endParaRPr lang="zh-CN" sz="1350" dirty="0">
                <a:solidFill>
                  <a:srgbClr val="FFFFFF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768552" y="4081300"/>
              <a:ext cx="2998294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22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Polyphony:</a:t>
              </a:r>
            </a:p>
            <a:p>
              <a:pPr algn="ctr" defTabSz="685800"/>
              <a:r>
                <a:rPr lang="en-US" sz="22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Melody Extraction</a:t>
              </a:r>
              <a:endParaRPr lang="zh-CN" sz="2200" b="1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846998" y="5023245"/>
              <a:ext cx="2841404" cy="1403879"/>
            </a:xfrm>
            <a:prstGeom prst="rect">
              <a:avLst/>
            </a:prstGeom>
            <a:noFill/>
            <a:ln w="57150">
              <a:solidFill>
                <a:srgbClr val="F2C08E"/>
              </a:solidFill>
            </a:ln>
          </p:spPr>
          <p:txBody>
            <a:bodyPr anchor="ctr"/>
            <a:lstStyle/>
            <a:p>
              <a:pPr algn="ctr" defTabSz="685800"/>
              <a:endParaRPr lang="zh-CN" sz="1350">
                <a:solidFill>
                  <a:srgbClr val="FFFFFF"/>
                </a:solidFill>
              </a:endParaRPr>
            </a:p>
          </p:txBody>
        </p:sp>
        <p:pic>
          <p:nvPicPr>
            <p:cNvPr id="39" name="图片 38"/>
            <p:cNvPicPr/>
            <p:nvPr/>
          </p:nvPicPr>
          <p:blipFill>
            <a:blip r:embed="rId5"/>
            <a:stretch/>
          </p:blipFill>
          <p:spPr>
            <a:xfrm>
              <a:off x="7180230" y="5137049"/>
              <a:ext cx="2174935" cy="12561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53607"/>
      </a:accent1>
      <a:accent2>
        <a:srgbClr val="5C003D"/>
      </a:accent2>
      <a:accent3>
        <a:srgbClr val="FFE7AB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</Words>
  <Application>Microsoft Office PowerPoint</Application>
  <PresentationFormat>宽屏</PresentationFormat>
  <Paragraphs>171</Paragraphs>
  <Slides>19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微软雅黑</vt:lpstr>
      <vt:lpstr>Arial</vt:lpstr>
      <vt:lpstr>Calibri</vt:lpstr>
      <vt:lpstr>Calibri Light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Experiment Result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何 天尧</cp:lastModifiedBy>
  <cp:revision>27</cp:revision>
  <dcterms:modified xsi:type="dcterms:W3CDTF">2020-12-30T13:52:46Z</dcterms:modified>
</cp:coreProperties>
</file>